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3"/>
  </p:notesMasterIdLst>
  <p:handoutMasterIdLst>
    <p:handoutMasterId r:id="rId64"/>
  </p:handoutMasterIdLst>
  <p:sldIdLst>
    <p:sldId id="257" r:id="rId2"/>
    <p:sldId id="258" r:id="rId3"/>
    <p:sldId id="263" r:id="rId4"/>
    <p:sldId id="259" r:id="rId5"/>
    <p:sldId id="261" r:id="rId6"/>
    <p:sldId id="308" r:id="rId7"/>
    <p:sldId id="260" r:id="rId8"/>
    <p:sldId id="321" r:id="rId9"/>
    <p:sldId id="329" r:id="rId10"/>
    <p:sldId id="298" r:id="rId11"/>
    <p:sldId id="322" r:id="rId12"/>
    <p:sldId id="323" r:id="rId13"/>
    <p:sldId id="264" r:id="rId14"/>
    <p:sldId id="300" r:id="rId15"/>
    <p:sldId id="324" r:id="rId16"/>
    <p:sldId id="301" r:id="rId17"/>
    <p:sldId id="325" r:id="rId18"/>
    <p:sldId id="302" r:id="rId19"/>
    <p:sldId id="326" r:id="rId20"/>
    <p:sldId id="327" r:id="rId21"/>
    <p:sldId id="328" r:id="rId22"/>
    <p:sldId id="303" r:id="rId23"/>
    <p:sldId id="276" r:id="rId24"/>
    <p:sldId id="279" r:id="rId25"/>
    <p:sldId id="304" r:id="rId26"/>
    <p:sldId id="330" r:id="rId27"/>
    <p:sldId id="331" r:id="rId28"/>
    <p:sldId id="332" r:id="rId29"/>
    <p:sldId id="333" r:id="rId30"/>
    <p:sldId id="305" r:id="rId31"/>
    <p:sldId id="306" r:id="rId32"/>
    <p:sldId id="334" r:id="rId33"/>
    <p:sldId id="335" r:id="rId34"/>
    <p:sldId id="310" r:id="rId35"/>
    <p:sldId id="336" r:id="rId36"/>
    <p:sldId id="307" r:id="rId37"/>
    <p:sldId id="313" r:id="rId38"/>
    <p:sldId id="337" r:id="rId39"/>
    <p:sldId id="338" r:id="rId40"/>
    <p:sldId id="312" r:id="rId41"/>
    <p:sldId id="314" r:id="rId42"/>
    <p:sldId id="339" r:id="rId43"/>
    <p:sldId id="340" r:id="rId44"/>
    <p:sldId id="272" r:id="rId45"/>
    <p:sldId id="273" r:id="rId46"/>
    <p:sldId id="341" r:id="rId47"/>
    <p:sldId id="315" r:id="rId48"/>
    <p:sldId id="316" r:id="rId49"/>
    <p:sldId id="317" r:id="rId50"/>
    <p:sldId id="342" r:id="rId51"/>
    <p:sldId id="318" r:id="rId52"/>
    <p:sldId id="343" r:id="rId53"/>
    <p:sldId id="319" r:id="rId54"/>
    <p:sldId id="344" r:id="rId55"/>
    <p:sldId id="320" r:id="rId56"/>
    <p:sldId id="345" r:id="rId57"/>
    <p:sldId id="346" r:id="rId58"/>
    <p:sldId id="291" r:id="rId59"/>
    <p:sldId id="293" r:id="rId60"/>
    <p:sldId id="290" r:id="rId61"/>
    <p:sldId id="296" r:id="rId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8316"/>
    <p:restoredTop sz="94653"/>
  </p:normalViewPr>
  <p:slideViewPr>
    <p:cSldViewPr snapToGrid="0" snapToObjects="1">
      <p:cViewPr>
        <p:scale>
          <a:sx n="80" d="100"/>
          <a:sy n="80" d="100"/>
        </p:scale>
        <p:origin x="-72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A5C63A-723E-1248-952E-B3ABCB49AA8A}" type="datetimeFigureOut">
              <a:rPr lang="en-US" smtClean="0"/>
              <a:t>2/28/18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D3E4DE-DF17-7C47-9540-1D0832652F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142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gif>
</file>

<file path=ppt/media/image11.gif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pn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1CEC4C-CE3D-C549-BAA1-33E3A4A7871E}" type="datetimeFigureOut">
              <a:rPr lang="en-US" smtClean="0"/>
              <a:t>2/28/18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65A580-EB47-D441-B81B-A52ECDB719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817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5001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485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0068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6100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198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72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1521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2595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988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051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15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8280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0215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12538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5700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952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2418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438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3394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6841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42113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3827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0301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5719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90623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4947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01046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09701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8756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43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764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13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275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9147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64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21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16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2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lium_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6574747" y="116115"/>
            <a:ext cx="5545842" cy="6332544"/>
          </a:xfrm>
          <a:custGeom>
            <a:avLst/>
            <a:gdLst>
              <a:gd name="connsiteX0" fmla="*/ 490691 w 11088796"/>
              <a:gd name="connsiteY0" fmla="*/ 11756903 h 13491341"/>
              <a:gd name="connsiteX1" fmla="*/ 733817 w 11088796"/>
              <a:gd name="connsiteY1" fmla="*/ 11837830 h 13491341"/>
              <a:gd name="connsiteX2" fmla="*/ 1808437 w 11088796"/>
              <a:gd name="connsiteY2" fmla="*/ 12656501 h 13491341"/>
              <a:gd name="connsiteX3" fmla="*/ 1856663 w 11088796"/>
              <a:gd name="connsiteY3" fmla="*/ 13306044 h 13491341"/>
              <a:gd name="connsiteX4" fmla="*/ 1236430 w 11088796"/>
              <a:gd name="connsiteY4" fmla="*/ 13407341 h 13491341"/>
              <a:gd name="connsiteX5" fmla="*/ 161810 w 11088796"/>
              <a:gd name="connsiteY5" fmla="*/ 12588671 h 13491341"/>
              <a:gd name="connsiteX6" fmla="*/ 97910 w 11088796"/>
              <a:gd name="connsiteY6" fmla="*/ 11966183 h 13491341"/>
              <a:gd name="connsiteX7" fmla="*/ 490691 w 11088796"/>
              <a:gd name="connsiteY7" fmla="*/ 11756903 h 13491341"/>
              <a:gd name="connsiteX8" fmla="*/ 1287637 w 11088796"/>
              <a:gd name="connsiteY8" fmla="*/ 10710803 h 13491341"/>
              <a:gd name="connsiteX9" fmla="*/ 1523741 w 11088796"/>
              <a:gd name="connsiteY9" fmla="*/ 10800947 h 13491341"/>
              <a:gd name="connsiteX10" fmla="*/ 2598361 w 11088796"/>
              <a:gd name="connsiteY10" fmla="*/ 11619618 h 13491341"/>
              <a:gd name="connsiteX11" fmla="*/ 2667707 w 11088796"/>
              <a:gd name="connsiteY11" fmla="*/ 12241437 h 13491341"/>
              <a:gd name="connsiteX12" fmla="*/ 2049794 w 11088796"/>
              <a:gd name="connsiteY12" fmla="*/ 12339687 h 13491341"/>
              <a:gd name="connsiteX13" fmla="*/ 975175 w 11088796"/>
              <a:gd name="connsiteY13" fmla="*/ 11521017 h 13491341"/>
              <a:gd name="connsiteX14" fmla="*/ 908953 w 11088796"/>
              <a:gd name="connsiteY14" fmla="*/ 10901578 h 13491341"/>
              <a:gd name="connsiteX15" fmla="*/ 1287637 w 11088796"/>
              <a:gd name="connsiteY15" fmla="*/ 10710803 h 13491341"/>
              <a:gd name="connsiteX16" fmla="*/ 1721569 w 11088796"/>
              <a:gd name="connsiteY16" fmla="*/ 9334566 h 13491341"/>
              <a:gd name="connsiteX17" fmla="*/ 1947183 w 11088796"/>
              <a:gd name="connsiteY17" fmla="*/ 9405678 h 13491341"/>
              <a:gd name="connsiteX18" fmla="*/ 3834230 w 11088796"/>
              <a:gd name="connsiteY18" fmla="*/ 10843275 h 13491341"/>
              <a:gd name="connsiteX19" fmla="*/ 3878894 w 11088796"/>
              <a:gd name="connsiteY19" fmla="*/ 11451101 h 13491341"/>
              <a:gd name="connsiteX20" fmla="*/ 3262230 w 11088796"/>
              <a:gd name="connsiteY20" fmla="*/ 11594106 h 13491341"/>
              <a:gd name="connsiteX21" fmla="*/ 1375183 w 11088796"/>
              <a:gd name="connsiteY21" fmla="*/ 10156508 h 13491341"/>
              <a:gd name="connsiteX22" fmla="*/ 1349316 w 11088796"/>
              <a:gd name="connsiteY22" fmla="*/ 9524008 h 13491341"/>
              <a:gd name="connsiteX23" fmla="*/ 1721569 w 11088796"/>
              <a:gd name="connsiteY23" fmla="*/ 9334566 h 13491341"/>
              <a:gd name="connsiteX24" fmla="*/ 2101387 w 11088796"/>
              <a:gd name="connsiteY24" fmla="*/ 7936576 h 13491341"/>
              <a:gd name="connsiteX25" fmla="*/ 2344041 w 11088796"/>
              <a:gd name="connsiteY25" fmla="*/ 8020670 h 13491341"/>
              <a:gd name="connsiteX26" fmla="*/ 5052676 w 11088796"/>
              <a:gd name="connsiteY26" fmla="*/ 10084172 h 13491341"/>
              <a:gd name="connsiteX27" fmla="*/ 5120124 w 11088796"/>
              <a:gd name="connsiteY27" fmla="*/ 10709361 h 13491341"/>
              <a:gd name="connsiteX28" fmla="*/ 4480668 w 11088796"/>
              <a:gd name="connsiteY28" fmla="*/ 10835011 h 13491341"/>
              <a:gd name="connsiteX29" fmla="*/ 1772034 w 11088796"/>
              <a:gd name="connsiteY29" fmla="*/ 8771509 h 13491341"/>
              <a:gd name="connsiteX30" fmla="*/ 1723383 w 11088796"/>
              <a:gd name="connsiteY30" fmla="*/ 8121644 h 13491341"/>
              <a:gd name="connsiteX31" fmla="*/ 2101387 w 11088796"/>
              <a:gd name="connsiteY31" fmla="*/ 7936576 h 13491341"/>
              <a:gd name="connsiteX32" fmla="*/ 1945410 w 11088796"/>
              <a:gd name="connsiteY32" fmla="*/ 6115309 h 13491341"/>
              <a:gd name="connsiteX33" fmla="*/ 2188908 w 11088796"/>
              <a:gd name="connsiteY33" fmla="*/ 6197004 h 13491341"/>
              <a:gd name="connsiteX34" fmla="*/ 6859286 w 11088796"/>
              <a:gd name="connsiteY34" fmla="*/ 9755006 h 13491341"/>
              <a:gd name="connsiteX35" fmla="*/ 6889502 w 11088796"/>
              <a:gd name="connsiteY35" fmla="*/ 10387978 h 13491341"/>
              <a:gd name="connsiteX36" fmla="*/ 6287266 w 11088796"/>
              <a:gd name="connsiteY36" fmla="*/ 10505862 h 13491341"/>
              <a:gd name="connsiteX37" fmla="*/ 1616888 w 11088796"/>
              <a:gd name="connsiteY37" fmla="*/ 6947860 h 13491341"/>
              <a:gd name="connsiteX38" fmla="*/ 1551927 w 11088796"/>
              <a:gd name="connsiteY38" fmla="*/ 6321692 h 13491341"/>
              <a:gd name="connsiteX39" fmla="*/ 1945410 w 11088796"/>
              <a:gd name="connsiteY39" fmla="*/ 6115309 h 13491341"/>
              <a:gd name="connsiteX40" fmla="*/ 1120711 w 11088796"/>
              <a:gd name="connsiteY40" fmla="*/ 3826332 h 13491341"/>
              <a:gd name="connsiteX41" fmla="*/ 1362501 w 11088796"/>
              <a:gd name="connsiteY41" fmla="*/ 3910611 h 13491341"/>
              <a:gd name="connsiteX42" fmla="*/ 9297658 w 11088796"/>
              <a:gd name="connsiteY42" fmla="*/ 9955798 h 13491341"/>
              <a:gd name="connsiteX43" fmla="*/ 9344772 w 11088796"/>
              <a:gd name="connsiteY43" fmla="*/ 10560687 h 13491341"/>
              <a:gd name="connsiteX44" fmla="*/ 8749084 w 11088796"/>
              <a:gd name="connsiteY44" fmla="*/ 10675877 h 13491341"/>
              <a:gd name="connsiteX45" fmla="*/ 813928 w 11088796"/>
              <a:gd name="connsiteY45" fmla="*/ 4630689 h 13491341"/>
              <a:gd name="connsiteX46" fmla="*/ 744971 w 11088796"/>
              <a:gd name="connsiteY46" fmla="*/ 4009160 h 13491341"/>
              <a:gd name="connsiteX47" fmla="*/ 1120711 w 11088796"/>
              <a:gd name="connsiteY47" fmla="*/ 3826332 h 13491341"/>
              <a:gd name="connsiteX48" fmla="*/ 4227254 w 11088796"/>
              <a:gd name="connsiteY48" fmla="*/ 2790686 h 13491341"/>
              <a:gd name="connsiteX49" fmla="*/ 4454070 w 11088796"/>
              <a:gd name="connsiteY49" fmla="*/ 2860658 h 13491341"/>
              <a:gd name="connsiteX50" fmla="*/ 9475564 w 11088796"/>
              <a:gd name="connsiteY50" fmla="*/ 6686148 h 13491341"/>
              <a:gd name="connsiteX51" fmla="*/ 9504938 w 11088796"/>
              <a:gd name="connsiteY51" fmla="*/ 7321320 h 13491341"/>
              <a:gd name="connsiteX52" fmla="*/ 8903564 w 11088796"/>
              <a:gd name="connsiteY52" fmla="*/ 7436978 h 13491341"/>
              <a:gd name="connsiteX53" fmla="*/ 3882070 w 11088796"/>
              <a:gd name="connsiteY53" fmla="*/ 3611488 h 13491341"/>
              <a:gd name="connsiteX54" fmla="*/ 3837020 w 11088796"/>
              <a:gd name="connsiteY54" fmla="*/ 3003370 h 13491341"/>
              <a:gd name="connsiteX55" fmla="*/ 4227254 w 11088796"/>
              <a:gd name="connsiteY55" fmla="*/ 2790686 h 13491341"/>
              <a:gd name="connsiteX56" fmla="*/ 5978286 w 11088796"/>
              <a:gd name="connsiteY56" fmla="*/ 2454748 h 13491341"/>
              <a:gd name="connsiteX57" fmla="*/ 6213830 w 11088796"/>
              <a:gd name="connsiteY57" fmla="*/ 2544466 h 13491341"/>
              <a:gd name="connsiteX58" fmla="*/ 9303674 w 11088796"/>
              <a:gd name="connsiteY58" fmla="*/ 4898383 h 13491341"/>
              <a:gd name="connsiteX59" fmla="*/ 9350860 w 11088796"/>
              <a:gd name="connsiteY59" fmla="*/ 5503319 h 13491341"/>
              <a:gd name="connsiteX60" fmla="*/ 8755108 w 11088796"/>
              <a:gd name="connsiteY60" fmla="*/ 5618451 h 13491341"/>
              <a:gd name="connsiteX61" fmla="*/ 5665264 w 11088796"/>
              <a:gd name="connsiteY61" fmla="*/ 3264535 h 13491341"/>
              <a:gd name="connsiteX62" fmla="*/ 5596232 w 11088796"/>
              <a:gd name="connsiteY62" fmla="*/ 2642955 h 13491341"/>
              <a:gd name="connsiteX63" fmla="*/ 5978286 w 11088796"/>
              <a:gd name="connsiteY63" fmla="*/ 2454748 h 13491341"/>
              <a:gd name="connsiteX64" fmla="*/ 1124504 w 11088796"/>
              <a:gd name="connsiteY64" fmla="*/ 2113497 h 13491341"/>
              <a:gd name="connsiteX65" fmla="*/ 1366063 w 11088796"/>
              <a:gd name="connsiteY65" fmla="*/ 2195470 h 13491341"/>
              <a:gd name="connsiteX66" fmla="*/ 10938820 w 11088796"/>
              <a:gd name="connsiteY66" fmla="*/ 9488219 h 13491341"/>
              <a:gd name="connsiteX67" fmla="*/ 10982418 w 11088796"/>
              <a:gd name="connsiteY67" fmla="*/ 10098117 h 13491341"/>
              <a:gd name="connsiteX68" fmla="*/ 10366800 w 11088796"/>
              <a:gd name="connsiteY68" fmla="*/ 10239076 h 13491341"/>
              <a:gd name="connsiteX69" fmla="*/ 794043 w 11088796"/>
              <a:gd name="connsiteY69" fmla="*/ 2946327 h 13491341"/>
              <a:gd name="connsiteX70" fmla="*/ 744627 w 11088796"/>
              <a:gd name="connsiteY70" fmla="*/ 2298728 h 13491341"/>
              <a:gd name="connsiteX71" fmla="*/ 1124504 w 11088796"/>
              <a:gd name="connsiteY71" fmla="*/ 2113497 h 13491341"/>
              <a:gd name="connsiteX72" fmla="*/ 7356102 w 11088796"/>
              <a:gd name="connsiteY72" fmla="*/ 1797588 h 13491341"/>
              <a:gd name="connsiteX73" fmla="*/ 7581448 w 11088796"/>
              <a:gd name="connsiteY73" fmla="*/ 1868497 h 13491341"/>
              <a:gd name="connsiteX74" fmla="*/ 9593352 w 11088796"/>
              <a:gd name="connsiteY74" fmla="*/ 3401213 h 13491341"/>
              <a:gd name="connsiteX75" fmla="*/ 9637536 w 11088796"/>
              <a:gd name="connsiteY75" fmla="*/ 4008670 h 13491341"/>
              <a:gd name="connsiteX76" fmla="*/ 9021352 w 11088796"/>
              <a:gd name="connsiteY76" fmla="*/ 4152044 h 13491341"/>
              <a:gd name="connsiteX77" fmla="*/ 7009448 w 11088796"/>
              <a:gd name="connsiteY77" fmla="*/ 2619328 h 13491341"/>
              <a:gd name="connsiteX78" fmla="*/ 6984064 w 11088796"/>
              <a:gd name="connsiteY78" fmla="*/ 1987194 h 13491341"/>
              <a:gd name="connsiteX79" fmla="*/ 7356102 w 11088796"/>
              <a:gd name="connsiteY79" fmla="*/ 1797588 h 13491341"/>
              <a:gd name="connsiteX80" fmla="*/ 8626238 w 11088796"/>
              <a:gd name="connsiteY80" fmla="*/ 1077861 h 13491341"/>
              <a:gd name="connsiteX81" fmla="*/ 8867664 w 11088796"/>
              <a:gd name="connsiteY81" fmla="*/ 1161018 h 13491341"/>
              <a:gd name="connsiteX82" fmla="*/ 9942284 w 11088796"/>
              <a:gd name="connsiteY82" fmla="*/ 1979689 h 13491341"/>
              <a:gd name="connsiteX83" fmla="*/ 10009308 w 11088796"/>
              <a:gd name="connsiteY83" fmla="*/ 2604557 h 13491341"/>
              <a:gd name="connsiteX84" fmla="*/ 9370276 w 11088796"/>
              <a:gd name="connsiteY84" fmla="*/ 2730530 h 13491341"/>
              <a:gd name="connsiteX85" fmla="*/ 8295656 w 11088796"/>
              <a:gd name="connsiteY85" fmla="*/ 1911858 h 13491341"/>
              <a:gd name="connsiteX86" fmla="*/ 8250554 w 11088796"/>
              <a:gd name="connsiteY86" fmla="*/ 1264696 h 13491341"/>
              <a:gd name="connsiteX87" fmla="*/ 8626238 w 11088796"/>
              <a:gd name="connsiteY87" fmla="*/ 1077861 h 13491341"/>
              <a:gd name="connsiteX88" fmla="*/ 9447378 w 11088796"/>
              <a:gd name="connsiteY88" fmla="*/ 1 h 13491341"/>
              <a:gd name="connsiteX89" fmla="*/ 9689796 w 11088796"/>
              <a:gd name="connsiteY89" fmla="*/ 81858 h 13491341"/>
              <a:gd name="connsiteX90" fmla="*/ 10764416 w 11088796"/>
              <a:gd name="connsiteY90" fmla="*/ 900529 h 13491341"/>
              <a:gd name="connsiteX91" fmla="*/ 10812642 w 11088796"/>
              <a:gd name="connsiteY91" fmla="*/ 1550070 h 13491341"/>
              <a:gd name="connsiteX92" fmla="*/ 10192408 w 11088796"/>
              <a:gd name="connsiteY92" fmla="*/ 1651368 h 13491341"/>
              <a:gd name="connsiteX93" fmla="*/ 9117788 w 11088796"/>
              <a:gd name="connsiteY93" fmla="*/ 832697 h 13491341"/>
              <a:gd name="connsiteX94" fmla="*/ 9053888 w 11088796"/>
              <a:gd name="connsiteY94" fmla="*/ 210211 h 13491341"/>
              <a:gd name="connsiteX95" fmla="*/ 9447378 w 11088796"/>
              <a:gd name="connsiteY95" fmla="*/ 1 h 13491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11088796" h="13491341">
                <a:moveTo>
                  <a:pt x="490691" y="11756903"/>
                </a:moveTo>
                <a:cubicBezTo>
                  <a:pt x="576640" y="11756478"/>
                  <a:pt x="661187" y="11782498"/>
                  <a:pt x="733817" y="11837830"/>
                </a:cubicBezTo>
                <a:cubicBezTo>
                  <a:pt x="733817" y="11837830"/>
                  <a:pt x="733817" y="11837830"/>
                  <a:pt x="1808437" y="12656501"/>
                </a:cubicBezTo>
                <a:cubicBezTo>
                  <a:pt x="2002119" y="12804053"/>
                  <a:pt x="2020477" y="13091014"/>
                  <a:pt x="1856663" y="13306044"/>
                </a:cubicBezTo>
                <a:cubicBezTo>
                  <a:pt x="1708962" y="13499922"/>
                  <a:pt x="1430112" y="13554893"/>
                  <a:pt x="1236430" y="13407341"/>
                </a:cubicBezTo>
                <a:cubicBezTo>
                  <a:pt x="1236430" y="13407341"/>
                  <a:pt x="1236430" y="13407341"/>
                  <a:pt x="161810" y="12588671"/>
                </a:cubicBezTo>
                <a:cubicBezTo>
                  <a:pt x="-31872" y="12441120"/>
                  <a:pt x="-49792" y="12160062"/>
                  <a:pt x="97910" y="11966183"/>
                </a:cubicBezTo>
                <a:cubicBezTo>
                  <a:pt x="200294" y="11831790"/>
                  <a:pt x="347442" y="11757613"/>
                  <a:pt x="490691" y="11756903"/>
                </a:cubicBezTo>
                <a:close/>
                <a:moveTo>
                  <a:pt x="1287637" y="10710803"/>
                </a:moveTo>
                <a:cubicBezTo>
                  <a:pt x="1369716" y="10715457"/>
                  <a:pt x="1451110" y="10745615"/>
                  <a:pt x="1523741" y="10800947"/>
                </a:cubicBezTo>
                <a:cubicBezTo>
                  <a:pt x="1523741" y="10800947"/>
                  <a:pt x="1523741" y="10800947"/>
                  <a:pt x="2598361" y="11619618"/>
                </a:cubicBezTo>
                <a:cubicBezTo>
                  <a:pt x="2792042" y="11767170"/>
                  <a:pt x="2832808" y="12024717"/>
                  <a:pt x="2667707" y="12241437"/>
                </a:cubicBezTo>
                <a:cubicBezTo>
                  <a:pt x="2521245" y="12433688"/>
                  <a:pt x="2243477" y="12487239"/>
                  <a:pt x="2049794" y="12339687"/>
                </a:cubicBezTo>
                <a:cubicBezTo>
                  <a:pt x="2049794" y="12339687"/>
                  <a:pt x="2049794" y="12339687"/>
                  <a:pt x="975175" y="11521017"/>
                </a:cubicBezTo>
                <a:cubicBezTo>
                  <a:pt x="781493" y="11373465"/>
                  <a:pt x="762492" y="11093830"/>
                  <a:pt x="908953" y="10901578"/>
                </a:cubicBezTo>
                <a:cubicBezTo>
                  <a:pt x="1012143" y="10766128"/>
                  <a:pt x="1150840" y="10703045"/>
                  <a:pt x="1287637" y="10710803"/>
                </a:cubicBezTo>
                <a:close/>
                <a:moveTo>
                  <a:pt x="1721569" y="9334566"/>
                </a:moveTo>
                <a:cubicBezTo>
                  <a:pt x="1803463" y="9333793"/>
                  <a:pt x="1882852" y="9356669"/>
                  <a:pt x="1947183" y="9405678"/>
                </a:cubicBezTo>
                <a:cubicBezTo>
                  <a:pt x="1947183" y="9405678"/>
                  <a:pt x="1947183" y="9405678"/>
                  <a:pt x="3834230" y="10843275"/>
                </a:cubicBezTo>
                <a:cubicBezTo>
                  <a:pt x="4005780" y="10973966"/>
                  <a:pt x="4026594" y="11257225"/>
                  <a:pt x="3878894" y="11451101"/>
                </a:cubicBezTo>
                <a:cubicBezTo>
                  <a:pt x="3712398" y="11669653"/>
                  <a:pt x="3433780" y="11724797"/>
                  <a:pt x="3262230" y="11594106"/>
                </a:cubicBezTo>
                <a:cubicBezTo>
                  <a:pt x="3262230" y="11594106"/>
                  <a:pt x="3262230" y="11594106"/>
                  <a:pt x="1375183" y="10156508"/>
                </a:cubicBezTo>
                <a:cubicBezTo>
                  <a:pt x="1203633" y="10025818"/>
                  <a:pt x="1182818" y="9742560"/>
                  <a:pt x="1349316" y="9524008"/>
                </a:cubicBezTo>
                <a:cubicBezTo>
                  <a:pt x="1441628" y="9402835"/>
                  <a:pt x="1585080" y="9335855"/>
                  <a:pt x="1721569" y="9334566"/>
                </a:cubicBezTo>
                <a:close/>
                <a:moveTo>
                  <a:pt x="2101387" y="7936576"/>
                </a:moveTo>
                <a:cubicBezTo>
                  <a:pt x="2186631" y="7938355"/>
                  <a:pt x="2271321" y="7965270"/>
                  <a:pt x="2344041" y="8020670"/>
                </a:cubicBezTo>
                <a:cubicBezTo>
                  <a:pt x="2344041" y="8020670"/>
                  <a:pt x="2344041" y="8020670"/>
                  <a:pt x="5052676" y="10084172"/>
                </a:cubicBezTo>
                <a:cubicBezTo>
                  <a:pt x="5246596" y="10231905"/>
                  <a:pt x="5267826" y="10515482"/>
                  <a:pt x="5120124" y="10709361"/>
                </a:cubicBezTo>
                <a:cubicBezTo>
                  <a:pt x="4953624" y="10927915"/>
                  <a:pt x="4674590" y="10982744"/>
                  <a:pt x="4480668" y="10835011"/>
                </a:cubicBezTo>
                <a:cubicBezTo>
                  <a:pt x="4480668" y="10835011"/>
                  <a:pt x="4480668" y="10835011"/>
                  <a:pt x="1772034" y="8771509"/>
                </a:cubicBezTo>
                <a:cubicBezTo>
                  <a:pt x="1578113" y="8623776"/>
                  <a:pt x="1556883" y="8340198"/>
                  <a:pt x="1723383" y="8121644"/>
                </a:cubicBezTo>
                <a:cubicBezTo>
                  <a:pt x="1815697" y="8000470"/>
                  <a:pt x="1959313" y="7933611"/>
                  <a:pt x="2101387" y="7936576"/>
                </a:cubicBezTo>
                <a:close/>
                <a:moveTo>
                  <a:pt x="1945410" y="6115309"/>
                </a:moveTo>
                <a:cubicBezTo>
                  <a:pt x="2031653" y="6115412"/>
                  <a:pt x="2116421" y="6141783"/>
                  <a:pt x="2188908" y="6197004"/>
                </a:cubicBezTo>
                <a:cubicBezTo>
                  <a:pt x="2188908" y="6197004"/>
                  <a:pt x="2188908" y="6197004"/>
                  <a:pt x="6859286" y="9755006"/>
                </a:cubicBezTo>
                <a:cubicBezTo>
                  <a:pt x="7052586" y="9902268"/>
                  <a:pt x="7052554" y="10173950"/>
                  <a:pt x="6889502" y="10387978"/>
                </a:cubicBezTo>
                <a:cubicBezTo>
                  <a:pt x="6742488" y="10580955"/>
                  <a:pt x="6480566" y="10653123"/>
                  <a:pt x="6287266" y="10505862"/>
                </a:cubicBezTo>
                <a:cubicBezTo>
                  <a:pt x="6287266" y="10505862"/>
                  <a:pt x="6287266" y="10505862"/>
                  <a:pt x="1616888" y="6947860"/>
                </a:cubicBezTo>
                <a:cubicBezTo>
                  <a:pt x="1423588" y="6800599"/>
                  <a:pt x="1404912" y="6514668"/>
                  <a:pt x="1551927" y="6321692"/>
                </a:cubicBezTo>
                <a:cubicBezTo>
                  <a:pt x="1653834" y="6187921"/>
                  <a:pt x="1801671" y="6115135"/>
                  <a:pt x="1945410" y="6115309"/>
                </a:cubicBezTo>
                <a:close/>
                <a:moveTo>
                  <a:pt x="1120711" y="3826332"/>
                </a:moveTo>
                <a:cubicBezTo>
                  <a:pt x="1205571" y="3828346"/>
                  <a:pt x="1289952" y="3855341"/>
                  <a:pt x="1362501" y="3910611"/>
                </a:cubicBezTo>
                <a:cubicBezTo>
                  <a:pt x="1362501" y="3910611"/>
                  <a:pt x="1362501" y="3910611"/>
                  <a:pt x="9297658" y="9955798"/>
                </a:cubicBezTo>
                <a:cubicBezTo>
                  <a:pt x="9491122" y="10103183"/>
                  <a:pt x="9491234" y="10368433"/>
                  <a:pt x="9344772" y="10560687"/>
                </a:cubicBezTo>
                <a:cubicBezTo>
                  <a:pt x="9179666" y="10777410"/>
                  <a:pt x="8942548" y="10823263"/>
                  <a:pt x="8749084" y="10675877"/>
                </a:cubicBezTo>
                <a:cubicBezTo>
                  <a:pt x="8749084" y="10675877"/>
                  <a:pt x="8749084" y="10675877"/>
                  <a:pt x="813928" y="4630689"/>
                </a:cubicBezTo>
                <a:cubicBezTo>
                  <a:pt x="620463" y="4483305"/>
                  <a:pt x="579867" y="4225882"/>
                  <a:pt x="744971" y="4009160"/>
                </a:cubicBezTo>
                <a:cubicBezTo>
                  <a:pt x="836511" y="3889001"/>
                  <a:pt x="979277" y="3822972"/>
                  <a:pt x="1120711" y="3826332"/>
                </a:cubicBezTo>
                <a:close/>
                <a:moveTo>
                  <a:pt x="4227254" y="2790686"/>
                </a:moveTo>
                <a:cubicBezTo>
                  <a:pt x="4310200" y="2788659"/>
                  <a:pt x="4389662" y="2811590"/>
                  <a:pt x="4454070" y="2860658"/>
                </a:cubicBezTo>
                <a:cubicBezTo>
                  <a:pt x="4454070" y="2860658"/>
                  <a:pt x="4454070" y="2860658"/>
                  <a:pt x="9475564" y="6686148"/>
                </a:cubicBezTo>
                <a:cubicBezTo>
                  <a:pt x="9647320" y="6816995"/>
                  <a:pt x="9671436" y="7102770"/>
                  <a:pt x="9504938" y="7321320"/>
                </a:cubicBezTo>
                <a:cubicBezTo>
                  <a:pt x="9357238" y="7515197"/>
                  <a:pt x="9075320" y="7567825"/>
                  <a:pt x="8903564" y="7436978"/>
                </a:cubicBezTo>
                <a:cubicBezTo>
                  <a:pt x="8903564" y="7436978"/>
                  <a:pt x="8903564" y="7436978"/>
                  <a:pt x="3882070" y="3611488"/>
                </a:cubicBezTo>
                <a:cubicBezTo>
                  <a:pt x="3710313" y="3480640"/>
                  <a:pt x="3689321" y="3197246"/>
                  <a:pt x="3837020" y="3003370"/>
                </a:cubicBezTo>
                <a:cubicBezTo>
                  <a:pt x="3941082" y="2866775"/>
                  <a:pt x="4089010" y="2794065"/>
                  <a:pt x="4227254" y="2790686"/>
                </a:cubicBezTo>
                <a:close/>
                <a:moveTo>
                  <a:pt x="5978286" y="2454748"/>
                </a:moveTo>
                <a:cubicBezTo>
                  <a:pt x="6060956" y="2459853"/>
                  <a:pt x="6142436" y="2490076"/>
                  <a:pt x="6213830" y="2544466"/>
                </a:cubicBezTo>
                <a:cubicBezTo>
                  <a:pt x="6213830" y="2544466"/>
                  <a:pt x="6213830" y="2544466"/>
                  <a:pt x="9303674" y="4898383"/>
                </a:cubicBezTo>
                <a:cubicBezTo>
                  <a:pt x="9497180" y="5045798"/>
                  <a:pt x="9515962" y="5286598"/>
                  <a:pt x="9350860" y="5503319"/>
                </a:cubicBezTo>
                <a:cubicBezTo>
                  <a:pt x="9204398" y="5695570"/>
                  <a:pt x="8948614" y="5765868"/>
                  <a:pt x="8755108" y="5618451"/>
                </a:cubicBezTo>
                <a:cubicBezTo>
                  <a:pt x="8755108" y="5618451"/>
                  <a:pt x="8755108" y="5618451"/>
                  <a:pt x="5665264" y="3264535"/>
                </a:cubicBezTo>
                <a:cubicBezTo>
                  <a:pt x="5474880" y="3119496"/>
                  <a:pt x="5449770" y="2835207"/>
                  <a:pt x="5596232" y="2642955"/>
                </a:cubicBezTo>
                <a:cubicBezTo>
                  <a:pt x="5699420" y="2507505"/>
                  <a:pt x="5840504" y="2446239"/>
                  <a:pt x="5978286" y="2454748"/>
                </a:cubicBezTo>
                <a:close/>
                <a:moveTo>
                  <a:pt x="1124504" y="2113497"/>
                </a:moveTo>
                <a:cubicBezTo>
                  <a:pt x="1210071" y="2114841"/>
                  <a:pt x="1294642" y="2141060"/>
                  <a:pt x="1366063" y="2195470"/>
                </a:cubicBezTo>
                <a:cubicBezTo>
                  <a:pt x="1366063" y="2195470"/>
                  <a:pt x="1366063" y="2195470"/>
                  <a:pt x="10938820" y="9488219"/>
                </a:cubicBezTo>
                <a:cubicBezTo>
                  <a:pt x="11132398" y="9635692"/>
                  <a:pt x="11129432" y="9905139"/>
                  <a:pt x="10982418" y="10098117"/>
                </a:cubicBezTo>
                <a:cubicBezTo>
                  <a:pt x="10819366" y="10312145"/>
                  <a:pt x="10560378" y="10386547"/>
                  <a:pt x="10366800" y="10239076"/>
                </a:cubicBezTo>
                <a:cubicBezTo>
                  <a:pt x="10366800" y="10239076"/>
                  <a:pt x="10366800" y="10239076"/>
                  <a:pt x="794043" y="2946327"/>
                </a:cubicBezTo>
                <a:cubicBezTo>
                  <a:pt x="603587" y="2801233"/>
                  <a:pt x="581575" y="2512756"/>
                  <a:pt x="744627" y="2298728"/>
                </a:cubicBezTo>
                <a:cubicBezTo>
                  <a:pt x="836511" y="2178117"/>
                  <a:pt x="981892" y="2111258"/>
                  <a:pt x="1124504" y="2113497"/>
                </a:cubicBezTo>
                <a:close/>
                <a:moveTo>
                  <a:pt x="7356102" y="1797588"/>
                </a:moveTo>
                <a:cubicBezTo>
                  <a:pt x="7437918" y="1796756"/>
                  <a:pt x="7517214" y="1819562"/>
                  <a:pt x="7581448" y="1868497"/>
                </a:cubicBezTo>
                <a:cubicBezTo>
                  <a:pt x="7581448" y="1868497"/>
                  <a:pt x="7581448" y="1868497"/>
                  <a:pt x="9593352" y="3401213"/>
                </a:cubicBezTo>
                <a:cubicBezTo>
                  <a:pt x="9764644" y="3531709"/>
                  <a:pt x="9785234" y="3814795"/>
                  <a:pt x="9637536" y="4008670"/>
                </a:cubicBezTo>
                <a:cubicBezTo>
                  <a:pt x="9471038" y="4227222"/>
                  <a:pt x="9192646" y="4282538"/>
                  <a:pt x="9021352" y="4152044"/>
                </a:cubicBezTo>
                <a:cubicBezTo>
                  <a:pt x="9021352" y="4152044"/>
                  <a:pt x="9021352" y="4152044"/>
                  <a:pt x="7009448" y="2619328"/>
                </a:cubicBezTo>
                <a:cubicBezTo>
                  <a:pt x="6838156" y="2488833"/>
                  <a:pt x="6817566" y="2205746"/>
                  <a:pt x="6984064" y="1987194"/>
                </a:cubicBezTo>
                <a:cubicBezTo>
                  <a:pt x="7076376" y="1866022"/>
                  <a:pt x="7219740" y="1798975"/>
                  <a:pt x="7356102" y="1797588"/>
                </a:cubicBezTo>
                <a:close/>
                <a:moveTo>
                  <a:pt x="8626238" y="1077861"/>
                </a:moveTo>
                <a:cubicBezTo>
                  <a:pt x="8710866" y="1079170"/>
                  <a:pt x="8795034" y="1105687"/>
                  <a:pt x="8867664" y="1161018"/>
                </a:cubicBezTo>
                <a:cubicBezTo>
                  <a:pt x="8867664" y="1161018"/>
                  <a:pt x="8867664" y="1161018"/>
                  <a:pt x="9942284" y="1979689"/>
                </a:cubicBezTo>
                <a:cubicBezTo>
                  <a:pt x="10135964" y="2127242"/>
                  <a:pt x="10157008" y="2410678"/>
                  <a:pt x="10009308" y="2604557"/>
                </a:cubicBezTo>
                <a:cubicBezTo>
                  <a:pt x="9842808" y="2823111"/>
                  <a:pt x="9563958" y="2878081"/>
                  <a:pt x="9370276" y="2730530"/>
                </a:cubicBezTo>
                <a:cubicBezTo>
                  <a:pt x="9370276" y="2730530"/>
                  <a:pt x="9370276" y="2730530"/>
                  <a:pt x="8295656" y="1911858"/>
                </a:cubicBezTo>
                <a:cubicBezTo>
                  <a:pt x="8101974" y="1764307"/>
                  <a:pt x="8084054" y="1483251"/>
                  <a:pt x="8250554" y="1264696"/>
                </a:cubicBezTo>
                <a:cubicBezTo>
                  <a:pt x="8342868" y="1143522"/>
                  <a:pt x="8485190" y="1075680"/>
                  <a:pt x="8626238" y="1077861"/>
                </a:cubicBezTo>
                <a:close/>
                <a:moveTo>
                  <a:pt x="9447378" y="1"/>
                </a:moveTo>
                <a:cubicBezTo>
                  <a:pt x="9532998" y="9"/>
                  <a:pt x="9617166" y="26526"/>
                  <a:pt x="9689796" y="81858"/>
                </a:cubicBezTo>
                <a:cubicBezTo>
                  <a:pt x="9689796" y="81858"/>
                  <a:pt x="9689796" y="81858"/>
                  <a:pt x="10764416" y="900529"/>
                </a:cubicBezTo>
                <a:cubicBezTo>
                  <a:pt x="10958096" y="1048080"/>
                  <a:pt x="10979140" y="1331516"/>
                  <a:pt x="10812642" y="1550070"/>
                </a:cubicBezTo>
                <a:cubicBezTo>
                  <a:pt x="10664940" y="1743949"/>
                  <a:pt x="10386090" y="1798919"/>
                  <a:pt x="10192408" y="1651368"/>
                </a:cubicBezTo>
                <a:cubicBezTo>
                  <a:pt x="10192408" y="1651368"/>
                  <a:pt x="10192408" y="1651368"/>
                  <a:pt x="9117788" y="832697"/>
                </a:cubicBezTo>
                <a:cubicBezTo>
                  <a:pt x="8924106" y="685146"/>
                  <a:pt x="8906186" y="404090"/>
                  <a:pt x="9053888" y="210211"/>
                </a:cubicBezTo>
                <a:cubicBezTo>
                  <a:pt x="9157950" y="73615"/>
                  <a:pt x="9304680" y="-11"/>
                  <a:pt x="9447378" y="1"/>
                </a:cubicBez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707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3870481" y="6266987"/>
            <a:ext cx="4082410" cy="50098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44" b="0" i="0">
              <a:latin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170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1140949" y="1834624"/>
            <a:ext cx="2248875" cy="2356557"/>
          </a:xfrm>
          <a:custGeom>
            <a:avLst/>
            <a:gdLst>
              <a:gd name="connsiteX0" fmla="*/ 2522219 w 5044439"/>
              <a:gd name="connsiteY0" fmla="*/ 0 h 5851550"/>
              <a:gd name="connsiteX1" fmla="*/ 5044439 w 5044439"/>
              <a:gd name="connsiteY1" fmla="*/ 1261110 h 5851550"/>
              <a:gd name="connsiteX2" fmla="*/ 5044439 w 5044439"/>
              <a:gd name="connsiteY2" fmla="*/ 4590440 h 5851550"/>
              <a:gd name="connsiteX3" fmla="*/ 2522219 w 5044439"/>
              <a:gd name="connsiteY3" fmla="*/ 5851550 h 5851550"/>
              <a:gd name="connsiteX4" fmla="*/ 0 w 5044439"/>
              <a:gd name="connsiteY4" fmla="*/ 4590440 h 5851550"/>
              <a:gd name="connsiteX5" fmla="*/ 0 w 5044439"/>
              <a:gd name="connsiteY5" fmla="*/ 1261110 h 585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4439" h="5851550">
                <a:moveTo>
                  <a:pt x="2522219" y="0"/>
                </a:moveTo>
                <a:lnTo>
                  <a:pt x="5044439" y="1261110"/>
                </a:lnTo>
                <a:lnTo>
                  <a:pt x="5044439" y="4590440"/>
                </a:lnTo>
                <a:lnTo>
                  <a:pt x="2522219" y="5851550"/>
                </a:lnTo>
                <a:lnTo>
                  <a:pt x="0" y="4590440"/>
                </a:lnTo>
                <a:lnTo>
                  <a:pt x="0" y="1261110"/>
                </a:lnTo>
                <a:close/>
              </a:path>
            </a:pathLst>
          </a:custGeom>
          <a:effectLst/>
        </p:spPr>
        <p:txBody>
          <a:bodyPr wrap="square">
            <a:noAutofit/>
          </a:bodyPr>
          <a:lstStyle>
            <a:lvl1pPr marL="0" indent="0">
              <a:buNone/>
              <a:defRPr sz="1171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7000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972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act Us-Boo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18"/>
          <p:cNvSpPr>
            <a:spLocks noGrp="1"/>
          </p:cNvSpPr>
          <p:nvPr>
            <p:ph type="pic" sz="quarter" idx="11"/>
          </p:nvPr>
        </p:nvSpPr>
        <p:spPr>
          <a:xfrm>
            <a:off x="92251" y="116130"/>
            <a:ext cx="7222948" cy="6714334"/>
          </a:xfrm>
          <a:custGeom>
            <a:avLst/>
            <a:gdLst>
              <a:gd name="connsiteX0" fmla="*/ 8955694 w 11724934"/>
              <a:gd name="connsiteY0" fmla="*/ 2976334 h 13428667"/>
              <a:gd name="connsiteX1" fmla="*/ 3330999 w 11724934"/>
              <a:gd name="connsiteY1" fmla="*/ 12125956 h 13428667"/>
              <a:gd name="connsiteX2" fmla="*/ 3074428 w 11724934"/>
              <a:gd name="connsiteY2" fmla="*/ 11690634 h 13428667"/>
              <a:gd name="connsiteX3" fmla="*/ 8133670 w 11724934"/>
              <a:gd name="connsiteY3" fmla="*/ 3460824 h 13428667"/>
              <a:gd name="connsiteX4" fmla="*/ 6613112 w 11724934"/>
              <a:gd name="connsiteY4" fmla="*/ 2045671 h 13428667"/>
              <a:gd name="connsiteX5" fmla="*/ 988418 w 11724934"/>
              <a:gd name="connsiteY5" fmla="*/ 11195294 h 13428667"/>
              <a:gd name="connsiteX6" fmla="*/ 731845 w 11724934"/>
              <a:gd name="connsiteY6" fmla="*/ 10759973 h 13428667"/>
              <a:gd name="connsiteX7" fmla="*/ 5791089 w 11724934"/>
              <a:gd name="connsiteY7" fmla="*/ 2530161 h 13428667"/>
              <a:gd name="connsiteX8" fmla="*/ 10347090 w 11724934"/>
              <a:gd name="connsiteY8" fmla="*/ 1955479 h 13428667"/>
              <a:gd name="connsiteX9" fmla="*/ 3290281 w 11724934"/>
              <a:gd name="connsiteY9" fmla="*/ 13428667 h 13428667"/>
              <a:gd name="connsiteX10" fmla="*/ 2991235 w 11724934"/>
              <a:gd name="connsiteY10" fmla="*/ 12921283 h 13428667"/>
              <a:gd name="connsiteX11" fmla="*/ 9388443 w 11724934"/>
              <a:gd name="connsiteY11" fmla="*/ 2520493 h 13428667"/>
              <a:gd name="connsiteX12" fmla="*/ 9016568 w 11724934"/>
              <a:gd name="connsiteY12" fmla="*/ 1717422 h 13428667"/>
              <a:gd name="connsiteX13" fmla="*/ 3391873 w 11724934"/>
              <a:gd name="connsiteY13" fmla="*/ 10867044 h 13428667"/>
              <a:gd name="connsiteX14" fmla="*/ 3135302 w 11724934"/>
              <a:gd name="connsiteY14" fmla="*/ 10431723 h 13428667"/>
              <a:gd name="connsiteX15" fmla="*/ 8194543 w 11724934"/>
              <a:gd name="connsiteY15" fmla="*/ 2201912 h 13428667"/>
              <a:gd name="connsiteX16" fmla="*/ 8004509 w 11724934"/>
              <a:gd name="connsiteY16" fmla="*/ 1024816 h 13428667"/>
              <a:gd name="connsiteX17" fmla="*/ 947699 w 11724934"/>
              <a:gd name="connsiteY17" fmla="*/ 12498007 h 13428667"/>
              <a:gd name="connsiteX18" fmla="*/ 648653 w 11724934"/>
              <a:gd name="connsiteY18" fmla="*/ 11990622 h 13428667"/>
              <a:gd name="connsiteX19" fmla="*/ 7045862 w 11724934"/>
              <a:gd name="connsiteY19" fmla="*/ 1589830 h 13428667"/>
              <a:gd name="connsiteX20" fmla="*/ 11724934 w 11724934"/>
              <a:gd name="connsiteY20" fmla="*/ 930662 h 13428667"/>
              <a:gd name="connsiteX21" fmla="*/ 4668125 w 11724934"/>
              <a:gd name="connsiteY21" fmla="*/ 12403851 h 13428667"/>
              <a:gd name="connsiteX22" fmla="*/ 4369080 w 11724934"/>
              <a:gd name="connsiteY22" fmla="*/ 11896466 h 13428667"/>
              <a:gd name="connsiteX23" fmla="*/ 10766288 w 11724934"/>
              <a:gd name="connsiteY23" fmla="*/ 1495676 h 13428667"/>
              <a:gd name="connsiteX24" fmla="*/ 6673985 w 11724934"/>
              <a:gd name="connsiteY24" fmla="*/ 786761 h 13428667"/>
              <a:gd name="connsiteX25" fmla="*/ 1049293 w 11724934"/>
              <a:gd name="connsiteY25" fmla="*/ 9936384 h 13428667"/>
              <a:gd name="connsiteX26" fmla="*/ 792719 w 11724934"/>
              <a:gd name="connsiteY26" fmla="*/ 9501062 h 13428667"/>
              <a:gd name="connsiteX27" fmla="*/ 5851961 w 11724934"/>
              <a:gd name="connsiteY27" fmla="*/ 1271251 h 13428667"/>
              <a:gd name="connsiteX28" fmla="*/ 6440843 w 11724934"/>
              <a:gd name="connsiteY28" fmla="*/ 94156 h 13428667"/>
              <a:gd name="connsiteX29" fmla="*/ 278218 w 11724934"/>
              <a:gd name="connsiteY29" fmla="*/ 10053030 h 13428667"/>
              <a:gd name="connsiteX30" fmla="*/ 0 w 11724934"/>
              <a:gd name="connsiteY30" fmla="*/ 9580984 h 13428667"/>
              <a:gd name="connsiteX31" fmla="*/ 5543097 w 11724934"/>
              <a:gd name="connsiteY31" fmla="*/ 623276 h 13428667"/>
              <a:gd name="connsiteX32" fmla="*/ 9382354 w 11724934"/>
              <a:gd name="connsiteY32" fmla="*/ 0 h 13428667"/>
              <a:gd name="connsiteX33" fmla="*/ 2325545 w 11724934"/>
              <a:gd name="connsiteY33" fmla="*/ 11473190 h 13428667"/>
              <a:gd name="connsiteX34" fmla="*/ 2026498 w 11724934"/>
              <a:gd name="connsiteY34" fmla="*/ 10965805 h 13428667"/>
              <a:gd name="connsiteX35" fmla="*/ 8423706 w 11724934"/>
              <a:gd name="connsiteY35" fmla="*/ 565013 h 13428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724934" h="13428667">
                <a:moveTo>
                  <a:pt x="8955694" y="2976334"/>
                </a:moveTo>
                <a:lnTo>
                  <a:pt x="3330999" y="12125956"/>
                </a:lnTo>
                <a:lnTo>
                  <a:pt x="3074428" y="11690634"/>
                </a:lnTo>
                <a:lnTo>
                  <a:pt x="8133670" y="3460824"/>
                </a:lnTo>
                <a:close/>
                <a:moveTo>
                  <a:pt x="6613112" y="2045671"/>
                </a:moveTo>
                <a:lnTo>
                  <a:pt x="988418" y="11195294"/>
                </a:lnTo>
                <a:lnTo>
                  <a:pt x="731845" y="10759973"/>
                </a:lnTo>
                <a:lnTo>
                  <a:pt x="5791089" y="2530161"/>
                </a:lnTo>
                <a:close/>
                <a:moveTo>
                  <a:pt x="10347090" y="1955479"/>
                </a:moveTo>
                <a:lnTo>
                  <a:pt x="3290281" y="13428667"/>
                </a:lnTo>
                <a:lnTo>
                  <a:pt x="2991235" y="12921283"/>
                </a:lnTo>
                <a:lnTo>
                  <a:pt x="9388443" y="2520493"/>
                </a:lnTo>
                <a:close/>
                <a:moveTo>
                  <a:pt x="9016568" y="1717422"/>
                </a:moveTo>
                <a:lnTo>
                  <a:pt x="3391873" y="10867044"/>
                </a:lnTo>
                <a:lnTo>
                  <a:pt x="3135302" y="10431723"/>
                </a:lnTo>
                <a:lnTo>
                  <a:pt x="8194543" y="2201912"/>
                </a:lnTo>
                <a:close/>
                <a:moveTo>
                  <a:pt x="8004509" y="1024816"/>
                </a:moveTo>
                <a:lnTo>
                  <a:pt x="947699" y="12498007"/>
                </a:lnTo>
                <a:lnTo>
                  <a:pt x="648653" y="11990622"/>
                </a:lnTo>
                <a:lnTo>
                  <a:pt x="7045862" y="1589830"/>
                </a:lnTo>
                <a:close/>
                <a:moveTo>
                  <a:pt x="11724934" y="930662"/>
                </a:moveTo>
                <a:lnTo>
                  <a:pt x="4668125" y="12403851"/>
                </a:lnTo>
                <a:lnTo>
                  <a:pt x="4369080" y="11896466"/>
                </a:lnTo>
                <a:lnTo>
                  <a:pt x="10766288" y="1495676"/>
                </a:lnTo>
                <a:close/>
                <a:moveTo>
                  <a:pt x="6673985" y="786761"/>
                </a:moveTo>
                <a:lnTo>
                  <a:pt x="1049293" y="9936384"/>
                </a:lnTo>
                <a:lnTo>
                  <a:pt x="792719" y="9501062"/>
                </a:lnTo>
                <a:lnTo>
                  <a:pt x="5851961" y="1271251"/>
                </a:lnTo>
                <a:close/>
                <a:moveTo>
                  <a:pt x="6440843" y="94156"/>
                </a:moveTo>
                <a:lnTo>
                  <a:pt x="278218" y="10053030"/>
                </a:lnTo>
                <a:lnTo>
                  <a:pt x="0" y="9580984"/>
                </a:lnTo>
                <a:lnTo>
                  <a:pt x="5543097" y="623276"/>
                </a:lnTo>
                <a:close/>
                <a:moveTo>
                  <a:pt x="9382354" y="0"/>
                </a:moveTo>
                <a:lnTo>
                  <a:pt x="2325545" y="11473190"/>
                </a:lnTo>
                <a:lnTo>
                  <a:pt x="2026498" y="10965805"/>
                </a:lnTo>
                <a:lnTo>
                  <a:pt x="8423706" y="56501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6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86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Master-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5242837" y="0"/>
            <a:ext cx="6949163" cy="68580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08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95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st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557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3000"/>
    </mc:Choice>
    <mc:Fallback xmlns="">
      <p:transition xmlns:p14="http://schemas.microsoft.com/office/powerpoint/2010/main" advClick="0" advTm="3000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act us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4338955" y="6255834"/>
            <a:ext cx="3613936" cy="4683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 b="0" i="0">
              <a:latin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4667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Laptop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3"/>
          <p:cNvSpPr>
            <a:spLocks noGrp="1"/>
          </p:cNvSpPr>
          <p:nvPr>
            <p:ph type="pic" sz="quarter" idx="20"/>
          </p:nvPr>
        </p:nvSpPr>
        <p:spPr>
          <a:xfrm>
            <a:off x="4216574" y="2552646"/>
            <a:ext cx="3790604" cy="2144954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71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35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806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pp 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3"/>
          <p:cNvSpPr>
            <a:spLocks noGrp="1"/>
          </p:cNvSpPr>
          <p:nvPr>
            <p:ph type="pic" sz="quarter" idx="22"/>
          </p:nvPr>
        </p:nvSpPr>
        <p:spPr>
          <a:xfrm>
            <a:off x="2288865" y="1879384"/>
            <a:ext cx="1927395" cy="3046703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171" b="0" i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372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  <a:effectLst/>
        </p:spPr>
        <p:txBody>
          <a:bodyPr>
            <a:normAutofit/>
          </a:bodyPr>
          <a:lstStyle>
            <a:lvl1pPr marL="0" indent="0">
              <a:buNone/>
              <a:defRPr sz="189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09297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71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46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8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4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952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0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05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7B64F7-F558-054E-9135-6837779054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2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7" r:id="rId18"/>
    <p:sldLayoutId id="2147483668" r:id="rId19"/>
    <p:sldLayoutId id="2147483669" r:id="rId20"/>
    <p:sldLayoutId id="2147483671" r:id="rId2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gi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g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2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microsoft.com/office/2007/relationships/hdphoto" Target="../media/hdphoto1.wdp"/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9.gi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gi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gi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0.jpg"/><Relationship Id="rId3" Type="http://schemas.openxmlformats.org/officeDocument/2006/relationships/image" Target="../media/image21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9.gi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gi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9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microsoft.com/office/2007/relationships/hdphoto" Target="../media/hdphoto1.wdp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3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2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3.jp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528" y="0"/>
            <a:ext cx="7974648" cy="68580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202653" y="2639548"/>
            <a:ext cx="4939174" cy="942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5527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PWA in Action</a:t>
            </a:r>
            <a:endParaRPr lang="en-US" sz="5527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4028924" y="3771867"/>
            <a:ext cx="2038391" cy="92268"/>
            <a:chOff x="6927228" y="7552706"/>
            <a:chExt cx="5016271" cy="227062"/>
          </a:xfrm>
        </p:grpSpPr>
        <p:sp>
          <p:nvSpPr>
            <p:cNvPr id="23" name="Oval 22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44" dirty="0">
                <a:latin typeface="Lato Light" charset="0"/>
              </a:endParaRPr>
            </a:p>
          </p:txBody>
        </p:sp>
      </p:grpSp>
      <p:sp>
        <p:nvSpPr>
          <p:cNvPr id="63" name="Subtitle 2"/>
          <p:cNvSpPr txBox="1">
            <a:spLocks/>
          </p:cNvSpPr>
          <p:nvPr/>
        </p:nvSpPr>
        <p:spPr>
          <a:xfrm>
            <a:off x="1973495" y="4126606"/>
            <a:ext cx="4200742" cy="926393"/>
          </a:xfrm>
          <a:prstGeom prst="rect">
            <a:avLst/>
          </a:prstGeom>
        </p:spPr>
        <p:txBody>
          <a:bodyPr vert="horz" wrap="square" lIns="88378" tIns="44189" rIns="88378" bIns="44189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sz="1600" b="1" dirty="0" err="1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ngVikings</a:t>
            </a:r>
            <a:endParaRPr lang="en-US" sz="1600" b="1" smtClean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r">
              <a:lnSpc>
                <a:spcPct val="100000"/>
              </a:lnSpc>
            </a:pPr>
            <a:r>
              <a:rPr lang="en-US" sz="1600" b="1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2</a:t>
            </a:r>
            <a:r>
              <a:rPr lang="en-US" sz="1600" b="1" baseline="3000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nd</a:t>
            </a:r>
            <a:r>
              <a:rPr lang="en-US" sz="1600" b="1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 , March </a:t>
            </a:r>
            <a:r>
              <a:rPr lang="en-US" sz="1600" b="1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2018</a:t>
            </a:r>
          </a:p>
          <a:p>
            <a:pPr algn="r">
              <a:lnSpc>
                <a:spcPct val="100000"/>
              </a:lnSpc>
            </a:pPr>
            <a:r>
              <a:rPr lang="en-US" sz="1600" b="1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Majid Hajian</a:t>
            </a:r>
          </a:p>
        </p:txBody>
      </p:sp>
    </p:spTree>
    <p:extLst>
      <p:ext uri="{BB962C8B-B14F-4D97-AF65-F5344CB8AC3E}">
        <p14:creationId xmlns:p14="http://schemas.microsoft.com/office/powerpoint/2010/main" val="1617169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01980" y="2049521"/>
            <a:ext cx="92242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async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ShowDefferedPrompt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this.deferredPromptEvent</a:t>
            </a:r>
            <a:r>
              <a:rPr lang="en-US" dirty="0">
                <a:latin typeface="Operator Mono" charset="0"/>
              </a:rPr>
              <a:t>) {</a:t>
            </a:r>
          </a:p>
          <a:p>
            <a:pPr lvl="2"/>
            <a:r>
              <a:rPr lang="en-US" dirty="0">
                <a:latin typeface="Operator Mono" charset="0"/>
              </a:rPr>
              <a:t>(&lt;any&gt;</a:t>
            </a:r>
            <a:r>
              <a:rPr lang="en-US" dirty="0" err="1">
                <a:latin typeface="Operator Mono" charset="0"/>
              </a:rPr>
              <a:t>this.deferredPromptEvent</a:t>
            </a:r>
            <a:r>
              <a:rPr lang="en-US" dirty="0">
                <a:latin typeface="Operator Mono" charset="0"/>
              </a:rPr>
              <a:t>).prompt</a:t>
            </a:r>
            <a:r>
              <a:rPr lang="en-US" dirty="0" smtClean="0">
                <a:latin typeface="Operator Mono" charset="0"/>
              </a:rPr>
              <a:t>();</a:t>
            </a:r>
          </a:p>
          <a:p>
            <a:pPr lvl="2"/>
            <a:r>
              <a:rPr lang="en-US" dirty="0" smtClean="0">
                <a:latin typeface="Operator Mono" charset="0"/>
              </a:rPr>
              <a:t>const </a:t>
            </a:r>
            <a:r>
              <a:rPr lang="en-US" dirty="0">
                <a:latin typeface="Operator Mono" charset="0"/>
              </a:rPr>
              <a:t>choice = </a:t>
            </a:r>
            <a:r>
              <a:rPr lang="en-US" dirty="0" smtClean="0">
                <a:latin typeface="Operator Mono" charset="0"/>
              </a:rPr>
              <a:t>await </a:t>
            </a:r>
            <a:r>
              <a:rPr lang="en-US" dirty="0" err="1" smtClean="0">
                <a:latin typeface="Operator Mono" charset="0"/>
              </a:rPr>
              <a:t>this.deferredPromptEvent.userChoice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2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choice.outcome</a:t>
            </a:r>
            <a:r>
              <a:rPr lang="en-US" dirty="0">
                <a:latin typeface="Operator Mono" charset="0"/>
              </a:rPr>
              <a:t> === 'dismissed')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console.log</a:t>
            </a:r>
            <a:r>
              <a:rPr lang="en-US" dirty="0">
                <a:latin typeface="Operator Mono" charset="0"/>
              </a:rPr>
              <a:t>('installation was cancelled By User');</a:t>
            </a:r>
          </a:p>
          <a:p>
            <a:pPr lvl="2"/>
            <a:r>
              <a:rPr lang="en-US" dirty="0">
                <a:latin typeface="Operator Mono" charset="0"/>
              </a:rPr>
              <a:t>} else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console.log</a:t>
            </a:r>
            <a:r>
              <a:rPr lang="en-US" dirty="0">
                <a:latin typeface="Operator Mono" charset="0"/>
              </a:rPr>
              <a:t>('User added to home screen');</a:t>
            </a:r>
          </a:p>
          <a:p>
            <a:pPr lvl="2"/>
            <a:r>
              <a:rPr lang="en-US" dirty="0">
                <a:latin typeface="Operator Mono" charset="0"/>
              </a:rPr>
              <a:t>}</a:t>
            </a:r>
          </a:p>
          <a:p>
            <a:pPr lvl="1"/>
            <a:r>
              <a:rPr lang="en-US" dirty="0" err="1">
                <a:latin typeface="Operator Mono" charset="0"/>
              </a:rPr>
              <a:t>this.deferredPromptEvent</a:t>
            </a:r>
            <a:r>
              <a:rPr lang="en-US" dirty="0">
                <a:latin typeface="Operator Mono" charset="0"/>
              </a:rPr>
              <a:t> = null;</a:t>
            </a:r>
          </a:p>
          <a:p>
            <a:pPr lvl="1"/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91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01980" y="2049521"/>
            <a:ext cx="92242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async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ShowDefferedPrompt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(&lt;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&gt;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prompt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pPr lvl="2"/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choice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586C0"/>
                </a:solidFill>
                <a:latin typeface="Operator Mono" charset="0"/>
              </a:rPr>
              <a:t>await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userChoice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2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choice.outcome</a:t>
            </a:r>
            <a:r>
              <a:rPr lang="en-US" dirty="0">
                <a:latin typeface="Operator Mono" charset="0"/>
              </a:rPr>
              <a:t> === 'dismissed')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console.log</a:t>
            </a:r>
            <a:r>
              <a:rPr lang="en-US" dirty="0">
                <a:latin typeface="Operator Mono" charset="0"/>
              </a:rPr>
              <a:t>('installation was cancelled By User');</a:t>
            </a:r>
          </a:p>
          <a:p>
            <a:pPr lvl="2"/>
            <a:r>
              <a:rPr lang="en-US" dirty="0">
                <a:latin typeface="Operator Mono" charset="0"/>
              </a:rPr>
              <a:t>} else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console.log</a:t>
            </a:r>
            <a:r>
              <a:rPr lang="en-US" dirty="0">
                <a:latin typeface="Operator Mono" charset="0"/>
              </a:rPr>
              <a:t>('User added to home screen');</a:t>
            </a:r>
          </a:p>
          <a:p>
            <a:pPr lvl="2"/>
            <a:r>
              <a:rPr lang="en-US" dirty="0">
                <a:latin typeface="Operator Mono" charset="0"/>
              </a:rPr>
              <a:t>}</a:t>
            </a:r>
          </a:p>
          <a:p>
            <a:pPr lvl="1"/>
            <a:r>
              <a:rPr lang="en-US" dirty="0" err="1">
                <a:latin typeface="Operator Mono" charset="0"/>
              </a:rPr>
              <a:t>this.deferredPromptEvent</a:t>
            </a:r>
            <a:r>
              <a:rPr lang="en-US" dirty="0">
                <a:latin typeface="Operator Mono" charset="0"/>
              </a:rPr>
              <a:t> = null;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951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801980" y="2049521"/>
            <a:ext cx="922421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async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ShowDefferedPrompt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(&lt;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&gt;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prompt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pPr lvl="2"/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choice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586C0"/>
                </a:solidFill>
                <a:latin typeface="Operator Mono" charset="0"/>
              </a:rPr>
              <a:t>await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userChoice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2"/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choice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outcome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=== 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'dismissed'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dirty="0" smtClean="0">
                <a:solidFill>
                  <a:srgbClr val="4EC9B0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'installation was cancelled By User'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} </a:t>
            </a:r>
            <a:r>
              <a:rPr lang="en-US" dirty="0">
                <a:solidFill>
                  <a:srgbClr val="C586C0"/>
                </a:solidFill>
                <a:latin typeface="Operator Mono" charset="0"/>
              </a:rPr>
              <a:t>else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dirty="0" smtClean="0">
                <a:solidFill>
                  <a:srgbClr val="4EC9B0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'User added to home screen'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null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84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App Theme</a:t>
            </a:r>
            <a:endParaRPr lang="en-US" sz="6000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2459328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Better</a:t>
            </a:r>
            <a:endParaRPr lang="en-US" sz="6122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2" name="Picture Placeholder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11" r="2731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2634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4216" y="2769455"/>
            <a:ext cx="114488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renderer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listen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'window'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'online'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backOnline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));</a:t>
            </a:r>
          </a:p>
          <a:p>
            <a:pPr algn="ctr"/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algn="ctr"/>
            <a:r>
              <a:rPr lang="en-US" sz="2400" dirty="0" err="1" smtClean="0">
                <a:latin typeface="Operator Mono" charset="0"/>
              </a:rPr>
              <a:t>renderer.listen</a:t>
            </a:r>
            <a:r>
              <a:rPr lang="en-US" sz="2400" dirty="0">
                <a:latin typeface="Operator Mono" charset="0"/>
              </a:rPr>
              <a:t>('window', 'offline', (e) =&gt; </a:t>
            </a:r>
            <a:r>
              <a:rPr lang="en-US" sz="2400" dirty="0" err="1">
                <a:latin typeface="Operator Mono" charset="0"/>
              </a:rPr>
              <a:t>this.goesOffline</a:t>
            </a:r>
            <a:r>
              <a:rPr lang="en-US" sz="2400" dirty="0">
                <a:latin typeface="Operator Mono" charset="0"/>
              </a:rPr>
              <a:t>(e));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380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4216" y="2769455"/>
            <a:ext cx="1144881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err="1" smtClean="0">
                <a:latin typeface="Operator Mono" charset="0"/>
              </a:rPr>
              <a:t>renderer.listen</a:t>
            </a:r>
            <a:r>
              <a:rPr lang="en-US" sz="2400" dirty="0">
                <a:latin typeface="Operator Mono" charset="0"/>
              </a:rPr>
              <a:t>('window', 'online', (e) =&gt; </a:t>
            </a:r>
            <a:r>
              <a:rPr lang="en-US" sz="2400" dirty="0" err="1">
                <a:latin typeface="Operator Mono" charset="0"/>
              </a:rPr>
              <a:t>this.backOnline</a:t>
            </a:r>
            <a:r>
              <a:rPr lang="en-US" sz="2400" dirty="0">
                <a:latin typeface="Operator Mono" charset="0"/>
              </a:rPr>
              <a:t>(e</a:t>
            </a:r>
            <a:r>
              <a:rPr lang="en-US" sz="2400" dirty="0" smtClean="0">
                <a:latin typeface="Operator Mono" charset="0"/>
              </a:rPr>
              <a:t>));</a:t>
            </a:r>
          </a:p>
          <a:p>
            <a:pPr algn="ctr"/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algn="ctr"/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renderer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listen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'window'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'offline'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goesOffline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));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39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43909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06779" y="1653706"/>
            <a:ext cx="8085221" cy="3550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backOnline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snackBar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dismiss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snackBar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open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'Online!'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'Ok'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, { 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duration: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smtClean="0">
                <a:solidFill>
                  <a:srgbClr val="B5CEA8"/>
                </a:solidFill>
                <a:latin typeface="Operator Mono" charset="0"/>
              </a:rPr>
              <a:t>4000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});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 (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document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querySelector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'body'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 smtClean="0">
                <a:solidFill>
                  <a:srgbClr val="C586C0"/>
                </a:solidFill>
                <a:latin typeface="Operator Mono" charset="0"/>
              </a:rPr>
              <a:t>as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smtClean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style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 smtClean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 smtClean="0">
                <a:latin typeface="Operator Mono" charset="0"/>
              </a:rPr>
              <a:t>goesOffline</a:t>
            </a:r>
            <a:r>
              <a:rPr lang="en-US" dirty="0" smtClean="0">
                <a:latin typeface="Operator Mono" charset="0"/>
              </a:rPr>
              <a:t>(e) {</a:t>
            </a:r>
          </a:p>
          <a:p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this.snackBar.dismiss</a:t>
            </a:r>
            <a:r>
              <a:rPr lang="en-US" dirty="0" smtClean="0">
                <a:latin typeface="Operator Mono" charset="0"/>
              </a:rPr>
              <a:t>();</a:t>
            </a:r>
          </a:p>
          <a:p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this.snackBar.open</a:t>
            </a:r>
            <a:r>
              <a:rPr lang="en-US" dirty="0" smtClean="0">
                <a:latin typeface="Operator Mono" charset="0"/>
              </a:rPr>
              <a:t>('Offline!', 'Ok', { duration: 4000 });</a:t>
            </a:r>
          </a:p>
          <a:p>
            <a:r>
              <a:rPr lang="en-US" dirty="0" smtClean="0">
                <a:latin typeface="Operator Mono" charset="0"/>
              </a:rPr>
              <a:t>  (</a:t>
            </a:r>
            <a:r>
              <a:rPr lang="en-US" dirty="0" err="1" smtClean="0">
                <a:latin typeface="Operator Mono" charset="0"/>
              </a:rPr>
              <a:t>document.querySelector</a:t>
            </a:r>
            <a:r>
              <a:rPr lang="en-US" dirty="0" smtClean="0">
                <a:latin typeface="Operator Mono" charset="0"/>
              </a:rPr>
              <a:t>('body') as any)</a:t>
            </a:r>
          </a:p>
          <a:p>
            <a:r>
              <a:rPr lang="en-US" dirty="0" smtClean="0">
                <a:latin typeface="Operator Mono" charset="0"/>
              </a:rPr>
              <a:t>		.style = 'filter: grayscale(1)';</a:t>
            </a:r>
          </a:p>
          <a:p>
            <a:r>
              <a:rPr lang="en-US" dirty="0" smtClean="0">
                <a:latin typeface="Operator Mono" charset="0"/>
              </a:rPr>
              <a:t>}</a:t>
            </a:r>
            <a:endParaRPr lang="en-US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766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43909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06779" y="1653706"/>
            <a:ext cx="8085221" cy="3550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 smtClean="0">
                <a:latin typeface="Operator Mono" charset="0"/>
              </a:rPr>
              <a:t>backOnline</a:t>
            </a:r>
            <a:r>
              <a:rPr lang="en-US" dirty="0" smtClean="0">
                <a:latin typeface="Operator Mono" charset="0"/>
              </a:rPr>
              <a:t>(e) {</a:t>
            </a:r>
          </a:p>
          <a:p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this.snackBar.dismiss</a:t>
            </a:r>
            <a:r>
              <a:rPr lang="en-US" dirty="0" smtClean="0">
                <a:latin typeface="Operator Mono" charset="0"/>
              </a:rPr>
              <a:t>();</a:t>
            </a:r>
          </a:p>
          <a:p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this.snackBar.open</a:t>
            </a:r>
            <a:r>
              <a:rPr lang="en-US" dirty="0" smtClean="0">
                <a:latin typeface="Operator Mono" charset="0"/>
              </a:rPr>
              <a:t>('Online!', 'Ok', { duration: 4000 });</a:t>
            </a:r>
          </a:p>
          <a:p>
            <a:r>
              <a:rPr lang="en-US" dirty="0" smtClean="0">
                <a:latin typeface="Operator Mono" charset="0"/>
              </a:rPr>
              <a:t>  (</a:t>
            </a:r>
            <a:r>
              <a:rPr lang="en-US" dirty="0" err="1" smtClean="0">
                <a:latin typeface="Operator Mono" charset="0"/>
              </a:rPr>
              <a:t>document.querySelector</a:t>
            </a:r>
            <a:r>
              <a:rPr lang="en-US" dirty="0" smtClean="0">
                <a:latin typeface="Operator Mono" charset="0"/>
              </a:rPr>
              <a:t>('body') as any).style = '';</a:t>
            </a:r>
          </a:p>
          <a:p>
            <a:r>
              <a:rPr lang="en-US" dirty="0" smtClean="0">
                <a:latin typeface="Operator Mono" charset="0"/>
              </a:rPr>
              <a:t>}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 smtClean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goesOffline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snackBar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dismiss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snackBar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open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'Offline!'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'Ok'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, { 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duration: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smtClean="0">
                <a:solidFill>
                  <a:srgbClr val="B5CEA8"/>
                </a:solidFill>
                <a:latin typeface="Operator Mono" charset="0"/>
              </a:rPr>
              <a:t>4000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});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 (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document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querySelector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'body'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 smtClean="0">
                <a:solidFill>
                  <a:srgbClr val="C586C0"/>
                </a:solidFill>
                <a:latin typeface="Operator Mono" charset="0"/>
              </a:rPr>
              <a:t>as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smtClean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		.</a:t>
            </a:r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style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'filter: grayscale(1)'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3212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3558" y="266355"/>
            <a:ext cx="1082842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@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HostBinding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'class'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componentCssClass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  <a:endParaRPr lang="en-US" dirty="0" smtClean="0">
              <a:solidFill>
                <a:srgbClr val="9CDCFE"/>
              </a:solidFill>
              <a:latin typeface="Operator Mono" charset="0"/>
            </a:endParaRPr>
          </a:p>
          <a:p>
            <a:r>
              <a:rPr lang="en-US" dirty="0" smtClean="0">
                <a:latin typeface="Operator Mono" charset="0"/>
              </a:rPr>
              <a:t>NIGHT_MODE_THEME = 'black-theme';</a:t>
            </a:r>
          </a:p>
          <a:p>
            <a:r>
              <a:rPr lang="en-US" dirty="0" smtClean="0">
                <a:latin typeface="Operator Mono" charset="0"/>
              </a:rPr>
              <a:t>LIGHT_MODE_THEME </a:t>
            </a:r>
            <a:r>
              <a:rPr lang="en-US" dirty="0">
                <a:latin typeface="Operator Mono" charset="0"/>
              </a:rPr>
              <a:t>= 'light-theme</a:t>
            </a:r>
            <a:r>
              <a:rPr lang="en-US" dirty="0" smtClean="0">
                <a:latin typeface="Operator Mono" charset="0"/>
              </a:rPr>
              <a:t>';</a:t>
            </a:r>
          </a:p>
          <a:p>
            <a:endParaRPr lang="en-US" b="0" dirty="0" smtClean="0">
              <a:effectLst/>
              <a:latin typeface="Operator Mono" charset="0"/>
            </a:endParaRPr>
          </a:p>
          <a:p>
            <a:endParaRPr lang="en-US" dirty="0" smtClean="0">
              <a:latin typeface="Operator Mono" charset="0"/>
            </a:endParaRPr>
          </a:p>
          <a:p>
            <a:r>
              <a:rPr lang="en-US" dirty="0" err="1">
                <a:latin typeface="Operator Mono" charset="0"/>
              </a:rPr>
              <a:t>removeClasslist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this.overlayContainer.getContainerElement</a:t>
            </a:r>
            <a:r>
              <a:rPr lang="en-US" dirty="0">
                <a:latin typeface="Operator Mono" charset="0"/>
              </a:rPr>
              <a:t>().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Array.from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).filter((item: string) =&gt;</a:t>
            </a:r>
          </a:p>
          <a:p>
            <a:pPr lvl="1"/>
            <a:r>
              <a:rPr lang="en-US" dirty="0" err="1">
                <a:latin typeface="Operator Mono" charset="0"/>
              </a:rPr>
              <a:t>item.includes</a:t>
            </a:r>
            <a:r>
              <a:rPr lang="en-US" dirty="0">
                <a:latin typeface="Operator Mono" charset="0"/>
              </a:rPr>
              <a:t>('-theme')</a:t>
            </a:r>
          </a:p>
          <a:p>
            <a:pPr lvl="1"/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latin typeface="Operator Mono" charset="0"/>
              </a:rPr>
              <a:t>classList.remove</a:t>
            </a:r>
            <a:r>
              <a:rPr lang="en-US" dirty="0">
                <a:latin typeface="Operator Mono" charset="0"/>
              </a:rPr>
              <a:t>(...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latin typeface="Operator Mono" charset="0"/>
              </a:rPr>
              <a:t>return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setNightMode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setLightMode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82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3558" y="266355"/>
            <a:ext cx="1082842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Operator Mono" charset="0"/>
              </a:rPr>
              <a:t>@</a:t>
            </a:r>
            <a:r>
              <a:rPr lang="en-US" dirty="0" err="1" smtClean="0">
                <a:latin typeface="Operator Mono" charset="0"/>
              </a:rPr>
              <a:t>HostBinding</a:t>
            </a:r>
            <a:r>
              <a:rPr lang="en-US" dirty="0" smtClean="0">
                <a:latin typeface="Operator Mono" charset="0"/>
              </a:rPr>
              <a:t>('class') </a:t>
            </a:r>
            <a:r>
              <a:rPr lang="en-US" dirty="0" err="1" smtClean="0">
                <a:latin typeface="Operator Mono" charset="0"/>
              </a:rPr>
              <a:t>componentCssClass</a:t>
            </a:r>
            <a:r>
              <a:rPr lang="en-US" dirty="0" smtClean="0">
                <a:latin typeface="Operator Mono" charset="0"/>
              </a:rPr>
              <a:t>;</a:t>
            </a:r>
          </a:p>
          <a:p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NIGHT_MODE_THEME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'black-theme'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LIGHT_MODE_THEME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= 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'light-theme</a:t>
            </a:r>
            <a:r>
              <a:rPr lang="en-US" dirty="0" smtClean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endParaRPr lang="en-US" b="0" dirty="0" smtClean="0">
              <a:solidFill>
                <a:srgbClr val="D4D4D4"/>
              </a:solidFill>
              <a:effectLst/>
              <a:latin typeface="Operator Mono" charset="0"/>
            </a:endParaRPr>
          </a:p>
          <a:p>
            <a:endParaRPr lang="en-US" dirty="0" smtClean="0">
              <a:latin typeface="Operator Mono" charset="0"/>
            </a:endParaRPr>
          </a:p>
          <a:p>
            <a:r>
              <a:rPr lang="en-US" dirty="0" err="1">
                <a:latin typeface="Operator Mono" charset="0"/>
              </a:rPr>
              <a:t>removeClasslist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this.overlayContainer.getContainerElement</a:t>
            </a:r>
            <a:r>
              <a:rPr lang="en-US" dirty="0">
                <a:latin typeface="Operator Mono" charset="0"/>
              </a:rPr>
              <a:t>().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Array.from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).filter((item: string) =&gt;</a:t>
            </a:r>
          </a:p>
          <a:p>
            <a:pPr lvl="1"/>
            <a:r>
              <a:rPr lang="en-US" dirty="0" err="1">
                <a:latin typeface="Operator Mono" charset="0"/>
              </a:rPr>
              <a:t>item.includes</a:t>
            </a:r>
            <a:r>
              <a:rPr lang="en-US" dirty="0">
                <a:latin typeface="Operator Mono" charset="0"/>
              </a:rPr>
              <a:t>('-theme')</a:t>
            </a:r>
          </a:p>
          <a:p>
            <a:pPr lvl="1"/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latin typeface="Operator Mono" charset="0"/>
              </a:rPr>
              <a:t>classList.remove</a:t>
            </a:r>
            <a:r>
              <a:rPr lang="en-US" dirty="0">
                <a:latin typeface="Operator Mono" charset="0"/>
              </a:rPr>
              <a:t>(...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latin typeface="Operator Mono" charset="0"/>
              </a:rPr>
              <a:t>return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setNightMode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setLightMode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330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1211074" y="5679481"/>
            <a:ext cx="3642344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781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MAJID HAJIAN</a:t>
            </a:r>
            <a:endParaRPr lang="en-US" sz="3781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6134229" y="1490293"/>
            <a:ext cx="8021053" cy="1675309"/>
          </a:xfrm>
          <a:prstGeom prst="rect">
            <a:avLst/>
          </a:prstGeom>
        </p:spPr>
        <p:txBody>
          <a:bodyPr vert="horz" wrap="squar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Passionate </a:t>
            </a: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web developer</a:t>
            </a:r>
            <a:endParaRPr lang="en-US" sz="1600" b="1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Open Source </a:t>
            </a: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lover and contributor</a:t>
            </a:r>
            <a:endParaRPr lang="en-US" sz="1600" b="1" dirty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US" sz="1600" b="1" dirty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Public speaker, Organizer</a:t>
            </a:r>
          </a:p>
          <a:p>
            <a:pPr marL="171450" indent="-171450" algn="just">
              <a:lnSpc>
                <a:spcPct val="150000"/>
              </a:lnSpc>
              <a:buFontTx/>
              <a:buChar char="-"/>
            </a:pPr>
            <a:r>
              <a:rPr lang="en-US" sz="1600" b="1" dirty="0" smtClean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rPr>
              <a:t>Instructor and trainer</a:t>
            </a:r>
            <a:endParaRPr lang="en-US" sz="1600" b="1" dirty="0" smtClean="0">
              <a:solidFill>
                <a:schemeClr val="tx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pic>
        <p:nvPicPr>
          <p:cNvPr id="4" name="Picture Placeholder 3"/>
          <p:cNvPicPr>
            <a:picLocks noGrp="1" noChangeAspect="1"/>
          </p:cNvPicPr>
          <p:nvPr>
            <p:ph type="pic" sz="quarter" idx="1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5" b="3705"/>
          <a:stretch>
            <a:fillRect/>
          </a:stretch>
        </p:blipFill>
        <p:spPr>
          <a:xfrm>
            <a:off x="809102" y="1462098"/>
            <a:ext cx="3831337" cy="4015327"/>
          </a:xfrm>
          <a:effectLst>
            <a:softEdge rad="0"/>
          </a:effectLst>
        </p:spPr>
      </p:pic>
      <p:sp>
        <p:nvSpPr>
          <p:cNvPr id="12" name="TextBox 11"/>
          <p:cNvSpPr txBox="1"/>
          <p:nvPr/>
        </p:nvSpPr>
        <p:spPr>
          <a:xfrm>
            <a:off x="6473555" y="5508730"/>
            <a:ext cx="3988592" cy="1015663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6000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@mhadaily</a:t>
            </a:r>
            <a:endParaRPr lang="en-US" sz="6000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4834" y="3420025"/>
            <a:ext cx="4813300" cy="20574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697" y="3546828"/>
            <a:ext cx="22225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92874"/>
      </p:ext>
    </p:extLst>
  </p:cSld>
  <p:clrMapOvr>
    <a:masterClrMapping/>
  </p:clrMapOvr>
  <p:transition spd="slow" advClick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6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3558" y="266355"/>
            <a:ext cx="1082842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Operator Mono" charset="0"/>
              </a:rPr>
              <a:t>@</a:t>
            </a:r>
            <a:r>
              <a:rPr lang="en-US" dirty="0" err="1" smtClean="0">
                <a:latin typeface="Operator Mono" charset="0"/>
              </a:rPr>
              <a:t>HostBinding</a:t>
            </a:r>
            <a:r>
              <a:rPr lang="en-US" dirty="0" smtClean="0">
                <a:latin typeface="Operator Mono" charset="0"/>
              </a:rPr>
              <a:t>('class') </a:t>
            </a:r>
            <a:r>
              <a:rPr lang="en-US" dirty="0" err="1" smtClean="0">
                <a:latin typeface="Operator Mono" charset="0"/>
              </a:rPr>
              <a:t>componentCssClass</a:t>
            </a:r>
            <a:r>
              <a:rPr lang="en-US" dirty="0" smtClean="0">
                <a:latin typeface="Operator Mono" charset="0"/>
              </a:rPr>
              <a:t>;</a:t>
            </a:r>
          </a:p>
          <a:p>
            <a:r>
              <a:rPr lang="en-US" dirty="0" smtClean="0">
                <a:latin typeface="Operator Mono" charset="0"/>
              </a:rPr>
              <a:t>NIGHT_MODE_THEME = 'black-theme';</a:t>
            </a:r>
          </a:p>
          <a:p>
            <a:r>
              <a:rPr lang="en-US" dirty="0" smtClean="0">
                <a:latin typeface="Operator Mono" charset="0"/>
              </a:rPr>
              <a:t>LIGHT_MODE_THEME </a:t>
            </a:r>
            <a:r>
              <a:rPr lang="en-US" dirty="0">
                <a:latin typeface="Operator Mono" charset="0"/>
              </a:rPr>
              <a:t>= 'light-theme</a:t>
            </a:r>
            <a:r>
              <a:rPr lang="en-US" dirty="0" smtClean="0">
                <a:latin typeface="Operator Mono" charset="0"/>
              </a:rPr>
              <a:t>';</a:t>
            </a:r>
          </a:p>
          <a:p>
            <a:endParaRPr lang="en-US" b="0" dirty="0" smtClean="0">
              <a:solidFill>
                <a:srgbClr val="D4D4D4"/>
              </a:solidFill>
              <a:effectLst/>
              <a:latin typeface="Operator Mono" charset="0"/>
            </a:endParaRPr>
          </a:p>
          <a:p>
            <a:endParaRPr lang="en-US" dirty="0" smtClean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removeClasslist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overlayContainer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getContainerElement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toRemove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err="1">
                <a:solidFill>
                  <a:srgbClr val="4EC9B0"/>
                </a:solidFill>
                <a:latin typeface="Operator Mono" charset="0"/>
              </a:rPr>
              <a:t>Array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from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filter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item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: 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endParaRPr lang="en-US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item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includes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'-theme'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remove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(...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toRemove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setNightMode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componentCssClass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NIGHT_MODE_THEME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removeClasslist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NIGHT_MODE_THEME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setLightMode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this.LIGHT_MODE_THEME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25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93558" y="266355"/>
            <a:ext cx="10828422" cy="67403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Operator Mono" charset="0"/>
              </a:rPr>
              <a:t>@</a:t>
            </a:r>
            <a:r>
              <a:rPr lang="en-US" dirty="0" err="1" smtClean="0">
                <a:latin typeface="Operator Mono" charset="0"/>
              </a:rPr>
              <a:t>HostBinding</a:t>
            </a:r>
            <a:r>
              <a:rPr lang="en-US" dirty="0" smtClean="0">
                <a:latin typeface="Operator Mono" charset="0"/>
              </a:rPr>
              <a:t>('class') </a:t>
            </a:r>
            <a:r>
              <a:rPr lang="en-US" dirty="0" err="1" smtClean="0">
                <a:latin typeface="Operator Mono" charset="0"/>
              </a:rPr>
              <a:t>componentCssClass</a:t>
            </a:r>
            <a:r>
              <a:rPr lang="en-US" dirty="0" smtClean="0">
                <a:latin typeface="Operator Mono" charset="0"/>
              </a:rPr>
              <a:t>;</a:t>
            </a:r>
          </a:p>
          <a:p>
            <a:r>
              <a:rPr lang="en-US" dirty="0" smtClean="0">
                <a:latin typeface="Operator Mono" charset="0"/>
              </a:rPr>
              <a:t>NIGHT_MODE_THEME = 'black-theme';</a:t>
            </a:r>
          </a:p>
          <a:p>
            <a:r>
              <a:rPr lang="en-US" dirty="0" smtClean="0">
                <a:latin typeface="Operator Mono" charset="0"/>
              </a:rPr>
              <a:t>LIGHT_MODE_THEME </a:t>
            </a:r>
            <a:r>
              <a:rPr lang="en-US" dirty="0">
                <a:latin typeface="Operator Mono" charset="0"/>
              </a:rPr>
              <a:t>= 'light-theme</a:t>
            </a:r>
            <a:r>
              <a:rPr lang="en-US" dirty="0" smtClean="0">
                <a:latin typeface="Operator Mono" charset="0"/>
              </a:rPr>
              <a:t>';</a:t>
            </a:r>
          </a:p>
          <a:p>
            <a:endParaRPr lang="en-US" b="0" dirty="0" smtClean="0">
              <a:solidFill>
                <a:srgbClr val="D4D4D4"/>
              </a:solidFill>
              <a:effectLst/>
              <a:latin typeface="Operator Mono" charset="0"/>
            </a:endParaRPr>
          </a:p>
          <a:p>
            <a:endParaRPr lang="en-US" dirty="0" smtClean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dirty="0" err="1">
                <a:latin typeface="Operator Mono" charset="0"/>
              </a:rPr>
              <a:t>removeClasslist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this.overlayContainer.getContainerElement</a:t>
            </a:r>
            <a:r>
              <a:rPr lang="en-US" dirty="0">
                <a:latin typeface="Operator Mono" charset="0"/>
              </a:rPr>
              <a:t>().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Array.from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).filter((item: string) =&gt;</a:t>
            </a:r>
          </a:p>
          <a:p>
            <a:pPr lvl="1"/>
            <a:r>
              <a:rPr lang="en-US" dirty="0" err="1">
                <a:latin typeface="Operator Mono" charset="0"/>
              </a:rPr>
              <a:t>item.includes</a:t>
            </a:r>
            <a:r>
              <a:rPr lang="en-US" dirty="0">
                <a:latin typeface="Operator Mono" charset="0"/>
              </a:rPr>
              <a:t>('-theme')</a:t>
            </a:r>
          </a:p>
          <a:p>
            <a:pPr lvl="1"/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latin typeface="Operator Mono" charset="0"/>
              </a:rPr>
              <a:t>classList.remove</a:t>
            </a:r>
            <a:r>
              <a:rPr lang="en-US" dirty="0">
                <a:latin typeface="Operator Mono" charset="0"/>
              </a:rPr>
              <a:t>(...</a:t>
            </a:r>
            <a:r>
              <a:rPr lang="en-US" dirty="0" err="1">
                <a:latin typeface="Operator Mono" charset="0"/>
              </a:rPr>
              <a:t>toRemove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latin typeface="Operator Mono" charset="0"/>
              </a:rPr>
              <a:t>return </a:t>
            </a:r>
            <a:r>
              <a:rPr lang="en-US" dirty="0" err="1">
                <a:latin typeface="Operator Mono" charset="0"/>
              </a:rPr>
              <a:t>classList</a:t>
            </a:r>
            <a:r>
              <a:rPr lang="en-US" dirty="0">
                <a:latin typeface="Operator Mono" charset="0"/>
              </a:rPr>
              <a:t>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latin typeface="Operator Mono" charset="0"/>
              </a:rPr>
              <a:t/>
            </a:r>
            <a:br>
              <a:rPr lang="en-US" dirty="0">
                <a:latin typeface="Operator Mono" charset="0"/>
              </a:rPr>
            </a:br>
            <a:r>
              <a:rPr lang="en-US" dirty="0" err="1">
                <a:latin typeface="Operator Mono" charset="0"/>
              </a:rPr>
              <a:t>setNightMode</a:t>
            </a:r>
            <a:r>
              <a:rPr lang="en-US" dirty="0"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latin typeface="Operator Mono" charset="0"/>
              </a:rPr>
              <a:t>this.componentCssClass</a:t>
            </a:r>
            <a:r>
              <a:rPr lang="en-US" dirty="0">
                <a:latin typeface="Operator Mono" charset="0"/>
              </a:rPr>
              <a:t> = 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latin typeface="Operator Mono" charset="0"/>
              </a:rPr>
              <a:t>this.removeClasslist</a:t>
            </a:r>
            <a:r>
              <a:rPr lang="en-US" dirty="0">
                <a:latin typeface="Operator Mono" charset="0"/>
              </a:rPr>
              <a:t>().add(</a:t>
            </a:r>
            <a:r>
              <a:rPr lang="en-US" dirty="0" err="1">
                <a:latin typeface="Operator Mono" charset="0"/>
              </a:rPr>
              <a:t>this.NIGHT_MODE_THEME</a:t>
            </a:r>
            <a:r>
              <a:rPr lang="en-US" dirty="0">
                <a:latin typeface="Operator Mono" charset="0"/>
              </a:rPr>
              <a:t>);</a:t>
            </a:r>
          </a:p>
          <a:p>
            <a:r>
              <a:rPr lang="en-US" dirty="0">
                <a:latin typeface="Operator Mono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dirty="0">
                <a:solidFill>
                  <a:srgbClr val="D4D4D4"/>
                </a:solidFill>
                <a:latin typeface="Operator Mono" charset="0"/>
              </a:rPr>
            </a:b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setLightMode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componentCssClass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LIGHT_MODE_THEME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removeClasslist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LIGHT_MODE_THEME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6030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235116" y="739305"/>
            <a:ext cx="808522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hours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new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Date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getHours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hours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&gt;= </a:t>
            </a:r>
            <a:r>
              <a:rPr lang="en-US" dirty="0">
                <a:solidFill>
                  <a:srgbClr val="B5CEA8"/>
                </a:solidFill>
                <a:latin typeface="Operator Mono" charset="0"/>
              </a:rPr>
              <a:t>20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|| 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hours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&lt;= </a:t>
            </a:r>
            <a:r>
              <a:rPr lang="en-US" dirty="0">
                <a:solidFill>
                  <a:srgbClr val="B5CEA8"/>
                </a:solidFill>
                <a:latin typeface="Operator Mono" charset="0"/>
              </a:rPr>
              <a:t>6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setNightMode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 </a:t>
            </a:r>
            <a:r>
              <a:rPr lang="en-US" dirty="0">
                <a:solidFill>
                  <a:srgbClr val="C586C0"/>
                </a:solidFill>
                <a:latin typeface="Operator Mono" charset="0"/>
              </a:rPr>
              <a:t>else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r>
              <a:rPr lang="en-US" dirty="0" smtClean="0">
                <a:solidFill>
                  <a:srgbClr val="569CD6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 smtClean="0">
                <a:solidFill>
                  <a:srgbClr val="DCDCAA"/>
                </a:solidFill>
                <a:latin typeface="Operator Mono" charset="0"/>
              </a:rPr>
              <a:t>setLightMode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443909" cy="6858000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4235116" y="3930679"/>
            <a:ext cx="6839535" cy="1699290"/>
          </a:xfrm>
          <a:prstGeom prst="rect">
            <a:avLst/>
          </a:prstGeom>
        </p:spPr>
        <p:txBody>
          <a:bodyPr vert="horz" wrap="squar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b="1" dirty="0">
                <a:solidFill>
                  <a:schemeClr val="bg1"/>
                </a:solidFill>
              </a:rPr>
              <a:t>Generic Sensors </a:t>
            </a:r>
            <a:r>
              <a:rPr lang="en-US" sz="4000" b="1" dirty="0" smtClean="0">
                <a:solidFill>
                  <a:schemeClr val="bg1"/>
                </a:solidFill>
              </a:rPr>
              <a:t>API</a:t>
            </a:r>
            <a:endParaRPr lang="en-US" sz="4000" b="1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r>
              <a:rPr lang="en-US" sz="4000" b="1" dirty="0">
                <a:solidFill>
                  <a:schemeClr val="bg1"/>
                </a:solidFill>
              </a:rPr>
              <a:t>Ambient Light API</a:t>
            </a:r>
            <a:endParaRPr lang="en-US" sz="3600" b="1" dirty="0">
              <a:solidFill>
                <a:schemeClr val="bg1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6298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SYNC</a:t>
            </a:r>
            <a:endParaRPr lang="en-US" sz="6000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5857694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BACKGROUND</a:t>
            </a:r>
            <a:endParaRPr lang="en-US" sz="6122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3" name="Picture Placeholder 2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11" r="27311"/>
          <a:stretch>
            <a:fillRect/>
          </a:stretch>
        </p:blipFill>
        <p:spPr/>
      </p:pic>
      <p:sp>
        <p:nvSpPr>
          <p:cNvPr id="2" name="TextBox 1"/>
          <p:cNvSpPr txBox="1"/>
          <p:nvPr/>
        </p:nvSpPr>
        <p:spPr>
          <a:xfrm>
            <a:off x="6367599" y="4432738"/>
            <a:ext cx="2063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+ OFFLINE STORAGE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571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ight Arrow 23"/>
          <p:cNvSpPr/>
          <p:nvPr/>
        </p:nvSpPr>
        <p:spPr>
          <a:xfrm flipH="1">
            <a:off x="2506583" y="3439493"/>
            <a:ext cx="2641168" cy="285278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93" y="2454442"/>
            <a:ext cx="2055792" cy="205579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6951" y="2596968"/>
            <a:ext cx="1685049" cy="1685049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8233" y="2584810"/>
            <a:ext cx="1925426" cy="1925424"/>
          </a:xfrm>
          <a:prstGeom prst="rect">
            <a:avLst/>
          </a:prstGeom>
        </p:spPr>
      </p:pic>
      <p:sp>
        <p:nvSpPr>
          <p:cNvPr id="28" name="Right Arrow 27"/>
          <p:cNvSpPr/>
          <p:nvPr/>
        </p:nvSpPr>
        <p:spPr>
          <a:xfrm rot="215422">
            <a:off x="7948179" y="2837550"/>
            <a:ext cx="2503281" cy="293560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115" y="901328"/>
            <a:ext cx="1273702" cy="10041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915" y="5207429"/>
            <a:ext cx="1214868" cy="957720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597" y="4953497"/>
            <a:ext cx="1366434" cy="1399098"/>
          </a:xfrm>
          <a:prstGeom prst="rect">
            <a:avLst/>
          </a:prstGeom>
        </p:spPr>
      </p:pic>
      <p:sp>
        <p:nvSpPr>
          <p:cNvPr id="32" name="Right Arrow 31"/>
          <p:cNvSpPr/>
          <p:nvPr/>
        </p:nvSpPr>
        <p:spPr>
          <a:xfrm rot="20267094">
            <a:off x="2179624" y="1968287"/>
            <a:ext cx="2193548" cy="116656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/>
          <p:cNvSpPr/>
          <p:nvPr/>
        </p:nvSpPr>
        <p:spPr>
          <a:xfrm rot="2995714">
            <a:off x="5678406" y="2068162"/>
            <a:ext cx="1480428" cy="146768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Arrow 33"/>
          <p:cNvSpPr/>
          <p:nvPr/>
        </p:nvSpPr>
        <p:spPr>
          <a:xfrm rot="2515140">
            <a:off x="2016723" y="4700318"/>
            <a:ext cx="1042724" cy="121948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/>
          <p:cNvSpPr/>
          <p:nvPr/>
        </p:nvSpPr>
        <p:spPr>
          <a:xfrm>
            <a:off x="4496153" y="5894542"/>
            <a:ext cx="1047703" cy="162051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/>
          <p:cNvSpPr/>
          <p:nvPr/>
        </p:nvSpPr>
        <p:spPr>
          <a:xfrm rot="16200000" flipV="1">
            <a:off x="6586112" y="4623755"/>
            <a:ext cx="520993" cy="209350"/>
          </a:xfrm>
          <a:prstGeom prst="rightArrow">
            <a:avLst/>
          </a:prstGeom>
          <a:solidFill>
            <a:schemeClr val="tx2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ight Arrow 36"/>
          <p:cNvSpPr/>
          <p:nvPr/>
        </p:nvSpPr>
        <p:spPr>
          <a:xfrm rot="21043615">
            <a:off x="7582146" y="3814407"/>
            <a:ext cx="2515292" cy="254457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>
            <a:off x="3706703" y="3439603"/>
            <a:ext cx="2248082" cy="285168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6151064" y="6322699"/>
            <a:ext cx="4385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Database: </a:t>
            </a:r>
            <a:r>
              <a:rPr lang="en-US" dirty="0" err="1" smtClean="0"/>
              <a:t>IndexedDB</a:t>
            </a:r>
            <a:r>
              <a:rPr lang="en-US" dirty="0" smtClean="0"/>
              <a:t>, </a:t>
            </a:r>
            <a:r>
              <a:rPr lang="en-US" dirty="0" err="1" smtClean="0"/>
              <a:t>PouchDB</a:t>
            </a:r>
            <a:r>
              <a:rPr lang="en-US" dirty="0" smtClean="0"/>
              <a:t>, Cache API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4416622" y="5159496"/>
            <a:ext cx="16246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Background Sync task</a:t>
            </a:r>
            <a:endParaRPr lang="en-US" sz="1800" dirty="0"/>
          </a:p>
        </p:txBody>
      </p:sp>
      <p:sp>
        <p:nvSpPr>
          <p:cNvPr id="41" name="TextBox 40"/>
          <p:cNvSpPr txBox="1"/>
          <p:nvPr/>
        </p:nvSpPr>
        <p:spPr>
          <a:xfrm rot="21111184">
            <a:off x="7426798" y="3397348"/>
            <a:ext cx="35651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Connectivity Re-established</a:t>
            </a:r>
            <a:endParaRPr lang="en-US" sz="2000" dirty="0"/>
          </a:p>
        </p:txBody>
      </p:sp>
      <p:sp>
        <p:nvSpPr>
          <p:cNvPr id="42" name="TextBox 41"/>
          <p:cNvSpPr txBox="1"/>
          <p:nvPr/>
        </p:nvSpPr>
        <p:spPr>
          <a:xfrm rot="21111184">
            <a:off x="7553073" y="4046831"/>
            <a:ext cx="23297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smtClean="0"/>
              <a:t>Sync event fires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891077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8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/>
      <p:bldP spid="40" grpId="0"/>
      <p:bldP spid="41" grpId="0"/>
      <p:bldP spid="42" grpId="0"/>
      <p:bldP spid="42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261" y="282396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BACKGROUND_SYNC_SAVE = </a:t>
            </a:r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'sync-notes’;</a:t>
            </a:r>
          </a:p>
          <a:p>
            <a:endParaRPr lang="en-US" sz="2400" dirty="0" smtClean="0">
              <a:solidFill>
                <a:srgbClr val="DCDCAA"/>
              </a:solidFill>
              <a:latin typeface="Operator Mono" charset="0"/>
            </a:endParaRPr>
          </a:p>
          <a:p>
            <a:r>
              <a:rPr lang="en-US" sz="2400" dirty="0" err="1" smtClean="0">
                <a:latin typeface="Operator Mono" charset="0"/>
              </a:rPr>
              <a:t>registerTagSync</a:t>
            </a:r>
            <a:r>
              <a:rPr lang="en-US" sz="2400" dirty="0" smtClean="0">
                <a:latin typeface="Operator Mono" charset="0"/>
              </a:rPr>
              <a:t>(data</a:t>
            </a:r>
            <a:r>
              <a:rPr lang="en-US" sz="2400" dirty="0">
                <a:latin typeface="Operator Mono" charset="0"/>
              </a:rPr>
              <a:t>) {</a:t>
            </a:r>
          </a:p>
          <a:p>
            <a:pPr lvl="1"/>
            <a:r>
              <a:rPr lang="en-US" sz="2400" dirty="0">
                <a:latin typeface="Operator Mono" charset="0"/>
              </a:rPr>
              <a:t>if ('</a:t>
            </a:r>
            <a:r>
              <a:rPr lang="en-US" sz="2400" dirty="0" err="1">
                <a:latin typeface="Operator Mono" charset="0"/>
              </a:rPr>
              <a:t>serviceWorker</a:t>
            </a:r>
            <a:r>
              <a:rPr lang="en-US" sz="2400" dirty="0">
                <a:latin typeface="Operator Mono" charset="0"/>
              </a:rPr>
              <a:t>' in navigator &amp;&amp; '</a:t>
            </a:r>
            <a:r>
              <a:rPr lang="en-US" sz="2400" dirty="0" err="1">
                <a:latin typeface="Operator Mono" charset="0"/>
              </a:rPr>
              <a:t>SyncManager</a:t>
            </a:r>
            <a:r>
              <a:rPr lang="en-US" sz="2400" dirty="0">
                <a:latin typeface="Operator Mono" charset="0"/>
              </a:rPr>
              <a:t>' in window) {</a:t>
            </a:r>
          </a:p>
          <a:p>
            <a:pPr lvl="2"/>
            <a:r>
              <a:rPr lang="en-US" sz="2400" dirty="0" err="1">
                <a:latin typeface="Operator Mono" charset="0"/>
              </a:rPr>
              <a:t>navigator.serviceWorker.ready</a:t>
            </a:r>
            <a:endParaRPr lang="en-US" sz="2400" dirty="0">
              <a:latin typeface="Operator Mono" charset="0"/>
            </a:endParaRPr>
          </a:p>
          <a:p>
            <a:pPr lvl="3"/>
            <a:r>
              <a:rPr lang="en-US" sz="2400" dirty="0">
                <a:latin typeface="Operator Mono" charset="0"/>
              </a:rPr>
              <a:t>.then((</a:t>
            </a:r>
            <a:r>
              <a:rPr lang="en-US" sz="2400" dirty="0" err="1">
                <a:latin typeface="Operator Mono" charset="0"/>
              </a:rPr>
              <a:t>sw</a:t>
            </a:r>
            <a:r>
              <a:rPr lang="en-US" sz="2400" dirty="0">
                <a:latin typeface="Operator Mono" charset="0"/>
              </a:rPr>
              <a:t>) =&gt; {</a:t>
            </a:r>
          </a:p>
          <a:p>
            <a:pPr lvl="3"/>
            <a:r>
              <a:rPr lang="en-US" sz="2400" dirty="0">
                <a:latin typeface="Operator Mono" charset="0"/>
              </a:rPr>
              <a:t>// write to </a:t>
            </a:r>
            <a:r>
              <a:rPr lang="en-US" sz="2400" dirty="0" err="1">
                <a:latin typeface="Operator Mono" charset="0"/>
              </a:rPr>
              <a:t>indexedDB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err="1">
                <a:latin typeface="Operator Mono" charset="0"/>
              </a:rPr>
              <a:t>this.db.write</a:t>
            </a:r>
            <a:r>
              <a:rPr lang="en-US" sz="2400" dirty="0">
                <a:latin typeface="Operator Mono" charset="0"/>
              </a:rPr>
              <a:t>(data)</a:t>
            </a:r>
          </a:p>
          <a:p>
            <a:pPr lvl="5"/>
            <a:r>
              <a:rPr lang="en-US" sz="2400" dirty="0">
                <a:latin typeface="Operator Mono" charset="0"/>
              </a:rPr>
              <a:t>.then(() =&gt; {</a:t>
            </a:r>
          </a:p>
          <a:p>
            <a:pPr lvl="5"/>
            <a:r>
              <a:rPr lang="en-US" sz="2400" dirty="0" err="1">
                <a:latin typeface="Operator Mono" charset="0"/>
              </a:rPr>
              <a:t>this.snackBar.open</a:t>
            </a:r>
            <a:r>
              <a:rPr lang="en-US" sz="2400" dirty="0">
                <a:latin typeface="Operator Mono" charset="0"/>
              </a:rPr>
              <a:t>('successfully saved to local </a:t>
            </a:r>
            <a:r>
              <a:rPr lang="en-US" sz="2400" dirty="0" err="1">
                <a:latin typeface="Operator Mono" charset="0"/>
              </a:rPr>
              <a:t>db</a:t>
            </a:r>
            <a:r>
              <a:rPr lang="en-US" sz="2400" dirty="0">
                <a:latin typeface="Operator Mono" charset="0"/>
              </a:rPr>
              <a:t>!', 'Ok', { duration: 1000 });</a:t>
            </a:r>
          </a:p>
          <a:p>
            <a:pPr lvl="5"/>
            <a:r>
              <a:rPr lang="en-US" sz="2400" dirty="0">
                <a:latin typeface="Operator Mono" charset="0"/>
              </a:rPr>
              <a:t>// Register your tags</a:t>
            </a:r>
          </a:p>
          <a:p>
            <a:pPr lvl="5"/>
            <a:r>
              <a:rPr lang="en-US" sz="2400" dirty="0">
                <a:latin typeface="Operator Mono" charset="0"/>
              </a:rPr>
              <a:t>return </a:t>
            </a:r>
            <a:r>
              <a:rPr lang="en-US" sz="2400" dirty="0" err="1" smtClean="0">
                <a:latin typeface="Operator Mono" charset="0"/>
              </a:rPr>
              <a:t>sw.sync.register</a:t>
            </a:r>
            <a:r>
              <a:rPr lang="en-US" sz="2400" dirty="0" smtClean="0">
                <a:latin typeface="Operator Mono" charset="0"/>
              </a:rPr>
              <a:t>(BACKGROUND_SYNC_SAVE);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2"/>
            <a:r>
              <a:rPr lang="en-US" sz="2400" dirty="0">
                <a:latin typeface="Operator Mono" charset="0"/>
              </a:rPr>
              <a:t>});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960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261" y="282396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Operator Mono" charset="0"/>
              </a:rPr>
              <a:t>BACKGROUND_SYNC_SAVE = 'sync-notes’;</a:t>
            </a:r>
          </a:p>
          <a:p>
            <a:endParaRPr lang="en-US" sz="2400" dirty="0" smtClean="0">
              <a:solidFill>
                <a:srgbClr val="DCDCAA"/>
              </a:solidFill>
              <a:latin typeface="Operator Mono" charset="0"/>
            </a:endParaRPr>
          </a:p>
          <a:p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registerTagSync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data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serviceWorker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navigator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&amp;&amp;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SyncManager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window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sz="2400" dirty="0" err="1">
                <a:latin typeface="Operator Mono" charset="0"/>
              </a:rPr>
              <a:t>navigator.serviceWorker.ready</a:t>
            </a:r>
            <a:endParaRPr lang="en-US" sz="2400" dirty="0">
              <a:latin typeface="Operator Mono" charset="0"/>
            </a:endParaRPr>
          </a:p>
          <a:p>
            <a:pPr lvl="3"/>
            <a:r>
              <a:rPr lang="en-US" sz="2400" dirty="0">
                <a:latin typeface="Operator Mono" charset="0"/>
              </a:rPr>
              <a:t>.then((</a:t>
            </a:r>
            <a:r>
              <a:rPr lang="en-US" sz="2400" dirty="0" err="1">
                <a:latin typeface="Operator Mono" charset="0"/>
              </a:rPr>
              <a:t>sw</a:t>
            </a:r>
            <a:r>
              <a:rPr lang="en-US" sz="2400" dirty="0">
                <a:latin typeface="Operator Mono" charset="0"/>
              </a:rPr>
              <a:t>) =&gt; {</a:t>
            </a:r>
          </a:p>
          <a:p>
            <a:pPr lvl="3"/>
            <a:r>
              <a:rPr lang="en-US" sz="2400" dirty="0">
                <a:latin typeface="Operator Mono" charset="0"/>
              </a:rPr>
              <a:t>// write to </a:t>
            </a:r>
            <a:r>
              <a:rPr lang="en-US" sz="2400" dirty="0" err="1">
                <a:latin typeface="Operator Mono" charset="0"/>
              </a:rPr>
              <a:t>indexedDB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err="1">
                <a:latin typeface="Operator Mono" charset="0"/>
              </a:rPr>
              <a:t>this.db.write</a:t>
            </a:r>
            <a:r>
              <a:rPr lang="en-US" sz="2400" dirty="0">
                <a:latin typeface="Operator Mono" charset="0"/>
              </a:rPr>
              <a:t>(data)</a:t>
            </a:r>
          </a:p>
          <a:p>
            <a:pPr lvl="5"/>
            <a:r>
              <a:rPr lang="en-US" sz="2400" dirty="0">
                <a:latin typeface="Operator Mono" charset="0"/>
              </a:rPr>
              <a:t>.then(() =&gt; {</a:t>
            </a:r>
          </a:p>
          <a:p>
            <a:pPr lvl="5"/>
            <a:r>
              <a:rPr lang="en-US" sz="2400" dirty="0" err="1">
                <a:latin typeface="Operator Mono" charset="0"/>
              </a:rPr>
              <a:t>this.snackBar.open</a:t>
            </a:r>
            <a:r>
              <a:rPr lang="en-US" sz="2400" dirty="0">
                <a:latin typeface="Operator Mono" charset="0"/>
              </a:rPr>
              <a:t>('successfully saved to local </a:t>
            </a:r>
            <a:r>
              <a:rPr lang="en-US" sz="2400" dirty="0" err="1">
                <a:latin typeface="Operator Mono" charset="0"/>
              </a:rPr>
              <a:t>db</a:t>
            </a:r>
            <a:r>
              <a:rPr lang="en-US" sz="2400" dirty="0">
                <a:latin typeface="Operator Mono" charset="0"/>
              </a:rPr>
              <a:t>!', 'Ok', { duration: 1000 });</a:t>
            </a:r>
          </a:p>
          <a:p>
            <a:pPr lvl="5"/>
            <a:r>
              <a:rPr lang="en-US" sz="2400" dirty="0">
                <a:latin typeface="Operator Mono" charset="0"/>
              </a:rPr>
              <a:t>// Register your tags</a:t>
            </a:r>
          </a:p>
          <a:p>
            <a:pPr lvl="5"/>
            <a:r>
              <a:rPr lang="en-US" sz="2400" dirty="0">
                <a:latin typeface="Operator Mono" charset="0"/>
              </a:rPr>
              <a:t>return </a:t>
            </a:r>
            <a:r>
              <a:rPr lang="en-US" sz="2400" dirty="0" err="1" smtClean="0">
                <a:latin typeface="Operator Mono" charset="0"/>
              </a:rPr>
              <a:t>sw.sync.register</a:t>
            </a:r>
            <a:r>
              <a:rPr lang="en-US" sz="2400" dirty="0" smtClean="0">
                <a:latin typeface="Operator Mono" charset="0"/>
              </a:rPr>
              <a:t>(BACKGROUND_SYNC_SAVE);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2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79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261" y="282396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BACKGROUND_SYNC_SAVE = </a:t>
            </a:r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'sync-notes’;</a:t>
            </a:r>
          </a:p>
          <a:p>
            <a:endParaRPr lang="en-US" sz="2400" dirty="0" smtClean="0">
              <a:solidFill>
                <a:srgbClr val="DCDCAA"/>
              </a:solidFill>
              <a:latin typeface="Operator Mono" charset="0"/>
            </a:endParaRPr>
          </a:p>
          <a:p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registerTagSync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data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serviceWorker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navigator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&amp;&amp;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SyncManager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window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navigator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serviceWorker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ready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3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sw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3"/>
            <a:r>
              <a:rPr lang="en-US" sz="2400" dirty="0">
                <a:latin typeface="Operator Mono" charset="0"/>
              </a:rPr>
              <a:t>// write to </a:t>
            </a:r>
            <a:r>
              <a:rPr lang="en-US" sz="2400" dirty="0" err="1">
                <a:latin typeface="Operator Mono" charset="0"/>
              </a:rPr>
              <a:t>indexedDB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err="1">
                <a:latin typeface="Operator Mono" charset="0"/>
              </a:rPr>
              <a:t>this.db.write</a:t>
            </a:r>
            <a:r>
              <a:rPr lang="en-US" sz="2400" dirty="0">
                <a:latin typeface="Operator Mono" charset="0"/>
              </a:rPr>
              <a:t>(data)</a:t>
            </a:r>
          </a:p>
          <a:p>
            <a:pPr lvl="5"/>
            <a:r>
              <a:rPr lang="en-US" sz="2400" dirty="0">
                <a:latin typeface="Operator Mono" charset="0"/>
              </a:rPr>
              <a:t>.then(() =&gt; {</a:t>
            </a:r>
          </a:p>
          <a:p>
            <a:pPr lvl="5"/>
            <a:r>
              <a:rPr lang="en-US" sz="2400" dirty="0" err="1">
                <a:latin typeface="Operator Mono" charset="0"/>
              </a:rPr>
              <a:t>this.snackBar.open</a:t>
            </a:r>
            <a:r>
              <a:rPr lang="en-US" sz="2400" dirty="0">
                <a:latin typeface="Operator Mono" charset="0"/>
              </a:rPr>
              <a:t>('successfully saved to local </a:t>
            </a:r>
            <a:r>
              <a:rPr lang="en-US" sz="2400" dirty="0" err="1">
                <a:latin typeface="Operator Mono" charset="0"/>
              </a:rPr>
              <a:t>db</a:t>
            </a:r>
            <a:r>
              <a:rPr lang="en-US" sz="2400" dirty="0">
                <a:latin typeface="Operator Mono" charset="0"/>
              </a:rPr>
              <a:t>!', 'Ok', { duration: 1000 });</a:t>
            </a:r>
          </a:p>
          <a:p>
            <a:pPr lvl="5"/>
            <a:r>
              <a:rPr lang="en-US" sz="2400" dirty="0">
                <a:latin typeface="Operator Mono" charset="0"/>
              </a:rPr>
              <a:t>// Register your tags</a:t>
            </a:r>
          </a:p>
          <a:p>
            <a:pPr lvl="5"/>
            <a:r>
              <a:rPr lang="en-US" sz="2400" dirty="0">
                <a:latin typeface="Operator Mono" charset="0"/>
              </a:rPr>
              <a:t>return </a:t>
            </a:r>
            <a:r>
              <a:rPr lang="en-US" sz="2400" dirty="0" err="1" smtClean="0">
                <a:latin typeface="Operator Mono" charset="0"/>
              </a:rPr>
              <a:t>sw.sync.register</a:t>
            </a:r>
            <a:r>
              <a:rPr lang="en-US" sz="2400" dirty="0" smtClean="0">
                <a:latin typeface="Operator Mono" charset="0"/>
              </a:rPr>
              <a:t>(BACKGROUND_SYNC_SAVE);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2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22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261" y="282396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BACKGROUND_SYNC_SAVE = </a:t>
            </a:r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'sync-notes’;</a:t>
            </a:r>
          </a:p>
          <a:p>
            <a:endParaRPr lang="en-US" sz="2400" dirty="0" smtClean="0">
              <a:solidFill>
                <a:srgbClr val="DCDCAA"/>
              </a:solidFill>
              <a:latin typeface="Operator Mono" charset="0"/>
            </a:endParaRPr>
          </a:p>
          <a:p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registerTagSync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data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serviceWorker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navigator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&amp;&amp;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SyncManager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in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window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navigator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serviceWorker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ready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3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sw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3"/>
            <a:r>
              <a:rPr lang="en-US" sz="2400" dirty="0">
                <a:latin typeface="Operator Mono" charset="0"/>
              </a:rPr>
              <a:t>// write to </a:t>
            </a:r>
            <a:r>
              <a:rPr lang="en-US" sz="2400" dirty="0" err="1">
                <a:latin typeface="Operator Mono" charset="0"/>
              </a:rPr>
              <a:t>indexedDB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err="1">
                <a:latin typeface="Operator Mono" charset="0"/>
              </a:rPr>
              <a:t>this.db.write</a:t>
            </a:r>
            <a:r>
              <a:rPr lang="en-US" sz="2400" dirty="0">
                <a:latin typeface="Operator Mono" charset="0"/>
              </a:rPr>
              <a:t>(data)</a:t>
            </a:r>
          </a:p>
          <a:p>
            <a:pPr lvl="5"/>
            <a:r>
              <a:rPr lang="en-US" sz="2400" dirty="0">
                <a:latin typeface="Operator Mono" charset="0"/>
              </a:rPr>
              <a:t>.then(() =&gt; {</a:t>
            </a:r>
          </a:p>
          <a:p>
            <a:pPr lvl="5"/>
            <a:r>
              <a:rPr lang="en-US" sz="2400" dirty="0" err="1">
                <a:latin typeface="Operator Mono" charset="0"/>
              </a:rPr>
              <a:t>this.snackBar.open</a:t>
            </a:r>
            <a:r>
              <a:rPr lang="en-US" sz="2400" dirty="0">
                <a:latin typeface="Operator Mono" charset="0"/>
              </a:rPr>
              <a:t>('successfully saved to local </a:t>
            </a:r>
            <a:r>
              <a:rPr lang="en-US" sz="2400" dirty="0" err="1">
                <a:latin typeface="Operator Mono" charset="0"/>
              </a:rPr>
              <a:t>db</a:t>
            </a:r>
            <a:r>
              <a:rPr lang="en-US" sz="2400" dirty="0">
                <a:latin typeface="Operator Mono" charset="0"/>
              </a:rPr>
              <a:t>!', 'Ok', { duration: 1000 });</a:t>
            </a:r>
          </a:p>
          <a:p>
            <a:pPr lvl="5"/>
            <a:r>
              <a:rPr lang="en-US" sz="2400" dirty="0">
                <a:latin typeface="Operator Mono" charset="0"/>
              </a:rPr>
              <a:t>// Register your tags</a:t>
            </a:r>
          </a:p>
          <a:p>
            <a:pPr lvl="5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sw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sync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register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BACKGROUND_SYNC_SAVE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2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5175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81261" y="282396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Operator Mono" charset="0"/>
              </a:rPr>
              <a:t>BACKGROUND_SYNC_SAVE = 'sync-notes’;</a:t>
            </a:r>
          </a:p>
          <a:p>
            <a:endParaRPr lang="en-US" sz="2400" dirty="0" smtClean="0">
              <a:latin typeface="Operator Mono" charset="0"/>
            </a:endParaRPr>
          </a:p>
          <a:p>
            <a:r>
              <a:rPr lang="en-US" sz="2400" dirty="0" err="1" smtClean="0">
                <a:latin typeface="Operator Mono" charset="0"/>
              </a:rPr>
              <a:t>registerTagSync</a:t>
            </a:r>
            <a:r>
              <a:rPr lang="en-US" sz="2400" dirty="0" smtClean="0">
                <a:latin typeface="Operator Mono" charset="0"/>
              </a:rPr>
              <a:t>(data</a:t>
            </a:r>
            <a:r>
              <a:rPr lang="en-US" sz="2400" dirty="0">
                <a:latin typeface="Operator Mono" charset="0"/>
              </a:rPr>
              <a:t>) {</a:t>
            </a:r>
          </a:p>
          <a:p>
            <a:pPr lvl="1"/>
            <a:r>
              <a:rPr lang="en-US" sz="2400" dirty="0">
                <a:latin typeface="Operator Mono" charset="0"/>
              </a:rPr>
              <a:t>if ('</a:t>
            </a:r>
            <a:r>
              <a:rPr lang="en-US" sz="2400" dirty="0" err="1">
                <a:latin typeface="Operator Mono" charset="0"/>
              </a:rPr>
              <a:t>serviceWorker</a:t>
            </a:r>
            <a:r>
              <a:rPr lang="en-US" sz="2400" dirty="0">
                <a:latin typeface="Operator Mono" charset="0"/>
              </a:rPr>
              <a:t>' in navigator &amp;&amp; '</a:t>
            </a:r>
            <a:r>
              <a:rPr lang="en-US" sz="2400" dirty="0" err="1">
                <a:latin typeface="Operator Mono" charset="0"/>
              </a:rPr>
              <a:t>SyncManager</a:t>
            </a:r>
            <a:r>
              <a:rPr lang="en-US" sz="2400" dirty="0">
                <a:latin typeface="Operator Mono" charset="0"/>
              </a:rPr>
              <a:t>' in window) {</a:t>
            </a:r>
          </a:p>
          <a:p>
            <a:pPr lvl="2"/>
            <a:r>
              <a:rPr lang="en-US" sz="2400" dirty="0" err="1">
                <a:latin typeface="Operator Mono" charset="0"/>
              </a:rPr>
              <a:t>navigator.serviceWorker.ready</a:t>
            </a:r>
            <a:endParaRPr lang="en-US" sz="2400" dirty="0">
              <a:latin typeface="Operator Mono" charset="0"/>
            </a:endParaRPr>
          </a:p>
          <a:p>
            <a:pPr lvl="3"/>
            <a:r>
              <a:rPr lang="en-US" sz="2400" dirty="0">
                <a:latin typeface="Operator Mono" charset="0"/>
              </a:rPr>
              <a:t>.then((</a:t>
            </a:r>
            <a:r>
              <a:rPr lang="en-US" sz="2400" dirty="0" err="1">
                <a:latin typeface="Operator Mono" charset="0"/>
              </a:rPr>
              <a:t>sw</a:t>
            </a:r>
            <a:r>
              <a:rPr lang="en-US" sz="2400" dirty="0">
                <a:latin typeface="Operator Mono" charset="0"/>
              </a:rPr>
              <a:t>) =&gt; {</a:t>
            </a:r>
          </a:p>
          <a:p>
            <a:pPr lvl="3"/>
            <a:r>
              <a:rPr lang="en-US" sz="2400" dirty="0">
                <a:latin typeface="Operator Mono" charset="0"/>
              </a:rPr>
              <a:t>// write to </a:t>
            </a:r>
            <a:r>
              <a:rPr lang="en-US" sz="2400" dirty="0" err="1">
                <a:latin typeface="Operator Mono" charset="0"/>
              </a:rPr>
              <a:t>indexedDB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err="1">
                <a:latin typeface="Operator Mono" charset="0"/>
              </a:rPr>
              <a:t>this.db.write</a:t>
            </a:r>
            <a:r>
              <a:rPr lang="en-US" sz="2400" dirty="0">
                <a:latin typeface="Operator Mono" charset="0"/>
              </a:rPr>
              <a:t>(data)</a:t>
            </a:r>
          </a:p>
          <a:p>
            <a:pPr lvl="5"/>
            <a:r>
              <a:rPr lang="en-US" sz="2400" dirty="0">
                <a:latin typeface="Operator Mono" charset="0"/>
              </a:rPr>
              <a:t>.then(() =&gt; {</a:t>
            </a:r>
          </a:p>
          <a:p>
            <a:pPr lvl="5"/>
            <a:r>
              <a:rPr lang="en-US" sz="2400" dirty="0" err="1">
                <a:latin typeface="Operator Mono" charset="0"/>
              </a:rPr>
              <a:t>this.snackBar.open</a:t>
            </a:r>
            <a:r>
              <a:rPr lang="en-US" sz="2400" dirty="0">
                <a:latin typeface="Operator Mono" charset="0"/>
              </a:rPr>
              <a:t>('successfully saved to local </a:t>
            </a:r>
            <a:r>
              <a:rPr lang="en-US" sz="2400" dirty="0" err="1">
                <a:latin typeface="Operator Mono" charset="0"/>
              </a:rPr>
              <a:t>db</a:t>
            </a:r>
            <a:r>
              <a:rPr lang="en-US" sz="2400" dirty="0">
                <a:latin typeface="Operator Mono" charset="0"/>
              </a:rPr>
              <a:t>!', 'Ok', { duration: 1000 });</a:t>
            </a:r>
          </a:p>
          <a:p>
            <a:pPr lvl="5"/>
            <a:r>
              <a:rPr lang="en-US" sz="2400" dirty="0">
                <a:latin typeface="Operator Mono" charset="0"/>
              </a:rPr>
              <a:t>// Register your tags</a:t>
            </a:r>
          </a:p>
          <a:p>
            <a:pPr lvl="5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sw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sync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register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BACKGROUND_SYNC_SAVE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2"/>
            <a:r>
              <a:rPr lang="en-US" sz="2400" dirty="0">
                <a:latin typeface="Operator Mono" charset="0"/>
              </a:rPr>
              <a:t>});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5784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90277" y="2550697"/>
            <a:ext cx="745957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smtClean="0"/>
              <a:t>Progressively Improve User Experience</a:t>
            </a:r>
            <a:endParaRPr lang="en-US" sz="6000" b="1"/>
          </a:p>
        </p:txBody>
      </p:sp>
    </p:spTree>
    <p:extLst>
      <p:ext uri="{BB962C8B-B14F-4D97-AF65-F5344CB8AC3E}">
        <p14:creationId xmlns:p14="http://schemas.microsoft.com/office/powerpoint/2010/main" val="1151315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60884" y="3048001"/>
            <a:ext cx="8486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smtClean="0"/>
              <a:t>CONNECTIVITLY RE-ESTABLISHED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9695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34062" y="229987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self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addEventListener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'sync'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1"/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'[SW] Background syncing'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 event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608B4E"/>
                </a:solidFill>
                <a:latin typeface="Operator Mono" charset="0"/>
              </a:rPr>
              <a:t>// you can define as many tag as you want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2400" dirty="0">
                <a:latin typeface="Operator Mono" charset="0"/>
              </a:rPr>
              <a:t>if (</a:t>
            </a:r>
            <a:r>
              <a:rPr lang="en-US" sz="2400" dirty="0" err="1">
                <a:latin typeface="Operator Mono" charset="0"/>
              </a:rPr>
              <a:t>event.tag</a:t>
            </a:r>
            <a:r>
              <a:rPr lang="en-US" sz="2400" dirty="0">
                <a:latin typeface="Operator Mono" charset="0"/>
              </a:rPr>
              <a:t> === BACKGROUND_SYNC_SAVE) {</a:t>
            </a:r>
          </a:p>
          <a:p>
            <a:pPr lvl="2"/>
            <a:r>
              <a:rPr lang="en-US" sz="2400" dirty="0" err="1">
                <a:latin typeface="Operator Mono" charset="0"/>
              </a:rPr>
              <a:t>console.log</a:t>
            </a:r>
            <a:r>
              <a:rPr lang="en-US" sz="2400" dirty="0">
                <a:latin typeface="Operator Mono" charset="0"/>
              </a:rPr>
              <a:t>('[SW] Syncing new notes');</a:t>
            </a:r>
          </a:p>
          <a:p>
            <a:pPr lvl="3"/>
            <a:r>
              <a:rPr lang="en-US" sz="2400" dirty="0" err="1">
                <a:latin typeface="Operator Mono" charset="0"/>
              </a:rPr>
              <a:t>event.waitUntil</a:t>
            </a:r>
            <a:r>
              <a:rPr lang="en-US" sz="2400" dirty="0">
                <a:latin typeface="Operator Mono" charset="0"/>
              </a:rPr>
              <a:t>(</a:t>
            </a:r>
          </a:p>
          <a:p>
            <a:pPr lvl="4"/>
            <a:r>
              <a:rPr lang="en-US" sz="2400" dirty="0" err="1" smtClean="0">
                <a:latin typeface="Operator Mono" charset="0"/>
              </a:rPr>
              <a:t>db.readAll</a:t>
            </a:r>
            <a:r>
              <a:rPr lang="en-US" sz="2400" dirty="0" smtClean="0">
                <a:latin typeface="Operator Mono" charset="0"/>
              </a:rPr>
              <a:t>()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.then(function (data) {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data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.filter(note =&gt; !</a:t>
            </a:r>
            <a:r>
              <a:rPr lang="en-US" sz="2400" dirty="0" err="1">
                <a:latin typeface="Operator Mono" charset="0"/>
              </a:rPr>
              <a:t>note.synced</a:t>
            </a:r>
            <a:r>
              <a:rPr lang="en-US" sz="2400" dirty="0">
                <a:latin typeface="Operator Mono" charset="0"/>
              </a:rPr>
              <a:t>)</a:t>
            </a:r>
          </a:p>
          <a:p>
            <a:pPr lvl="4"/>
            <a:r>
              <a:rPr lang="en-US" sz="2400" dirty="0">
                <a:latin typeface="Operator Mono" charset="0"/>
              </a:rPr>
              <a:t>.map(note =&gt; {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  </a:t>
            </a:r>
            <a:r>
              <a:rPr lang="en-US" sz="2400" dirty="0" err="1" smtClean="0">
                <a:latin typeface="Operator Mono" charset="0"/>
              </a:rPr>
              <a:t>sendData</a:t>
            </a:r>
            <a:r>
              <a:rPr lang="en-US" sz="2400" dirty="0" smtClean="0">
                <a:latin typeface="Operator Mono" charset="0"/>
              </a:rPr>
              <a:t>(note</a:t>
            </a:r>
            <a:r>
              <a:rPr lang="en-US" sz="2400" dirty="0">
                <a:latin typeface="Operator Mono" charset="0"/>
              </a:rPr>
              <a:t>);</a:t>
            </a: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3"/>
            <a:r>
              <a:rPr lang="en-US" sz="2400" dirty="0">
                <a:latin typeface="Operator Mono" charset="0"/>
              </a:rPr>
              <a:t>})</a:t>
            </a:r>
          </a:p>
          <a:p>
            <a:pPr lvl="2"/>
            <a:r>
              <a:rPr lang="en-US" sz="2400" dirty="0"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5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34062" y="229987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Operator Mono" charset="0"/>
              </a:rPr>
              <a:t>self.addEventListener</a:t>
            </a:r>
            <a:r>
              <a:rPr lang="en-US" sz="2400" dirty="0">
                <a:latin typeface="Operator Mono" charset="0"/>
              </a:rPr>
              <a:t>('sync', function (event) {</a:t>
            </a:r>
          </a:p>
          <a:p>
            <a:pPr lvl="1"/>
            <a:r>
              <a:rPr lang="en-US" sz="2400" dirty="0" err="1">
                <a:latin typeface="Operator Mono" charset="0"/>
              </a:rPr>
              <a:t>console.log</a:t>
            </a:r>
            <a:r>
              <a:rPr lang="en-US" sz="2400" dirty="0">
                <a:latin typeface="Operator Mono" charset="0"/>
              </a:rPr>
              <a:t>('[SW] Background syncing', event);</a:t>
            </a:r>
          </a:p>
          <a:p>
            <a:pPr lvl="1"/>
            <a:r>
              <a:rPr lang="en-US" sz="2400" dirty="0">
                <a:latin typeface="Operator Mono" charset="0"/>
              </a:rPr>
              <a:t>// you can define as many tag as you want</a:t>
            </a:r>
          </a:p>
          <a:p>
            <a:pPr lvl="1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tag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===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 BACKGROUND_SYNC_SAVE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sz="2400" dirty="0" err="1">
                <a:latin typeface="Operator Mono" charset="0"/>
              </a:rPr>
              <a:t>console.log</a:t>
            </a:r>
            <a:r>
              <a:rPr lang="en-US" sz="2400" dirty="0">
                <a:latin typeface="Operator Mono" charset="0"/>
              </a:rPr>
              <a:t>('[SW] Syncing new notes');</a:t>
            </a:r>
          </a:p>
          <a:p>
            <a:pPr lvl="3"/>
            <a:r>
              <a:rPr lang="en-US" sz="2400" dirty="0" err="1">
                <a:latin typeface="Operator Mono" charset="0"/>
              </a:rPr>
              <a:t>event.waitUntil</a:t>
            </a:r>
            <a:r>
              <a:rPr lang="en-US" sz="2400" dirty="0">
                <a:latin typeface="Operator Mono" charset="0"/>
              </a:rPr>
              <a:t>(</a:t>
            </a:r>
          </a:p>
          <a:p>
            <a:pPr lvl="4"/>
            <a:r>
              <a:rPr lang="en-US" sz="2400" dirty="0" err="1" smtClean="0">
                <a:latin typeface="Operator Mono" charset="0"/>
              </a:rPr>
              <a:t>db.readAll</a:t>
            </a:r>
            <a:r>
              <a:rPr lang="en-US" sz="2400" dirty="0" smtClean="0">
                <a:latin typeface="Operator Mono" charset="0"/>
              </a:rPr>
              <a:t>()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>
                <a:latin typeface="Operator Mono" charset="0"/>
              </a:rPr>
              <a:t>.then(function (data) {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data</a:t>
            </a:r>
            <a:endParaRPr lang="en-US" sz="2400" dirty="0">
              <a:latin typeface="Operator Mono" charset="0"/>
            </a:endParaRPr>
          </a:p>
          <a:p>
            <a:pPr lvl="4"/>
            <a:r>
              <a:rPr lang="en-US" sz="2400" dirty="0" smtClean="0">
                <a:latin typeface="Operator Mono" charset="0"/>
              </a:rPr>
              <a:t>.filter(note =&gt; !</a:t>
            </a:r>
            <a:r>
              <a:rPr lang="en-US" sz="2400" dirty="0" err="1" smtClean="0">
                <a:latin typeface="Operator Mono" charset="0"/>
              </a:rPr>
              <a:t>note.synced</a:t>
            </a:r>
            <a:r>
              <a:rPr lang="en-US" sz="2400" dirty="0" smtClean="0">
                <a:latin typeface="Operator Mono" charset="0"/>
              </a:rPr>
              <a:t>)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.</a:t>
            </a:r>
            <a:r>
              <a:rPr lang="en-US" sz="2400" dirty="0">
                <a:latin typeface="Operator Mono" charset="0"/>
              </a:rPr>
              <a:t>map(note =&gt; {</a:t>
            </a:r>
          </a:p>
          <a:p>
            <a:pPr lvl="4"/>
            <a:r>
              <a:rPr lang="en-US" sz="2400" dirty="0" smtClean="0">
                <a:latin typeface="Operator Mono" charset="0"/>
              </a:rPr>
              <a:t>  </a:t>
            </a:r>
            <a:r>
              <a:rPr lang="en-US" sz="2400" dirty="0" err="1" smtClean="0">
                <a:latin typeface="Operator Mono" charset="0"/>
              </a:rPr>
              <a:t>sendData</a:t>
            </a:r>
            <a:r>
              <a:rPr lang="en-US" sz="2400" dirty="0" smtClean="0">
                <a:latin typeface="Operator Mono" charset="0"/>
              </a:rPr>
              <a:t>(note</a:t>
            </a:r>
            <a:r>
              <a:rPr lang="en-US" sz="2400" dirty="0">
                <a:latin typeface="Operator Mono" charset="0"/>
              </a:rPr>
              <a:t>);</a:t>
            </a:r>
          </a:p>
          <a:p>
            <a:pPr lvl="4"/>
            <a:r>
              <a:rPr lang="en-US" sz="2400" dirty="0">
                <a:latin typeface="Operator Mono" charset="0"/>
              </a:rPr>
              <a:t>});</a:t>
            </a:r>
          </a:p>
          <a:p>
            <a:pPr lvl="3"/>
            <a:r>
              <a:rPr lang="en-US" sz="2400" dirty="0">
                <a:latin typeface="Operator Mono" charset="0"/>
              </a:rPr>
              <a:t>})</a:t>
            </a:r>
          </a:p>
          <a:p>
            <a:pPr lvl="2"/>
            <a:r>
              <a:rPr lang="en-US" sz="2400" dirty="0"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});</a:t>
            </a:r>
            <a:endParaRPr lang="en-US" sz="2400" b="0" dirty="0">
              <a:effectLst/>
              <a:latin typeface="Operator Mon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34062" y="229987"/>
            <a:ext cx="11245516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self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addEventListener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'sync'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1"/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'[SW] Background syncing'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 event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608B4E"/>
                </a:solidFill>
                <a:latin typeface="Operator Mono" charset="0"/>
              </a:rPr>
              <a:t>// you can define as many tag as you want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tag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===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 BACKGROUND_SYNC_SAVE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console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log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'[SW] Syncing new notes'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3"/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waitUntil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4"/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db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readAll</a:t>
            </a:r>
            <a:r>
              <a:rPr lang="en-US" sz="2400" smtClean="0">
                <a:solidFill>
                  <a:srgbClr val="D4D4D4"/>
                </a:solidFill>
                <a:latin typeface="Operator Mono" charset="0"/>
              </a:rPr>
              <a:t>()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4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function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data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4"/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data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4"/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smtClean="0">
                <a:solidFill>
                  <a:srgbClr val="DCDCAA"/>
                </a:solidFill>
                <a:latin typeface="Operator Mono" charset="0"/>
              </a:rPr>
              <a:t>filter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note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smtClean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 !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note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synced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4"/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map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note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4"/>
            <a:r>
              <a:rPr lang="en-US" sz="2400" dirty="0" smtClean="0">
                <a:solidFill>
                  <a:srgbClr val="DCDCAA"/>
                </a:solidFill>
                <a:latin typeface="Operator Mono" charset="0"/>
              </a:rPr>
              <a:t>  </a:t>
            </a:r>
            <a:r>
              <a:rPr lang="en-US" sz="2400" dirty="0" err="1" smtClean="0">
                <a:solidFill>
                  <a:srgbClr val="DCDCAA"/>
                </a:solidFill>
                <a:latin typeface="Operator Mono" charset="0"/>
              </a:rPr>
              <a:t>sendData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 smtClean="0">
                <a:solidFill>
                  <a:srgbClr val="9CDCFE"/>
                </a:solidFill>
                <a:latin typeface="Operator Mono" charset="0"/>
              </a:rPr>
              <a:t>note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4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pPr lvl="3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</a:t>
            </a:r>
          </a:p>
          <a:p>
            <a:pPr lvl="2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});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2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8547" y="2925061"/>
            <a:ext cx="119834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importScripts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'/assets/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/libs/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idb.min.js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r>
              <a:rPr lang="en-US" sz="2400" dirty="0" err="1">
                <a:latin typeface="Operator Mono" charset="0"/>
              </a:rPr>
              <a:t>importScripts</a:t>
            </a:r>
            <a:r>
              <a:rPr lang="en-US" sz="2400" dirty="0">
                <a:latin typeface="Operator Mono" charset="0"/>
              </a:rPr>
              <a:t>('/assets/</a:t>
            </a:r>
            <a:r>
              <a:rPr lang="en-US" sz="2400" dirty="0" err="1">
                <a:latin typeface="Operator Mono" charset="0"/>
              </a:rPr>
              <a:t>js</a:t>
            </a:r>
            <a:r>
              <a:rPr lang="en-US" sz="2400" dirty="0">
                <a:latin typeface="Operator Mono" charset="0"/>
              </a:rPr>
              <a:t>/libs/</a:t>
            </a:r>
            <a:r>
              <a:rPr lang="en-US" sz="2400" dirty="0" err="1">
                <a:latin typeface="Operator Mono" charset="0"/>
              </a:rPr>
              <a:t>idb.min.js</a:t>
            </a:r>
            <a:r>
              <a:rPr lang="en-US" sz="2400" dirty="0">
                <a:latin typeface="Operator Mono" charset="0"/>
              </a:rPr>
              <a:t>', '/assets/</a:t>
            </a:r>
            <a:r>
              <a:rPr lang="en-US" sz="2400" dirty="0" err="1">
                <a:latin typeface="Operator Mono" charset="0"/>
              </a:rPr>
              <a:t>js</a:t>
            </a:r>
            <a:r>
              <a:rPr lang="en-US" sz="2400" dirty="0">
                <a:latin typeface="Operator Mono" charset="0"/>
              </a:rPr>
              <a:t>/</a:t>
            </a:r>
            <a:r>
              <a:rPr lang="en-US" sz="2400" dirty="0" err="1">
                <a:latin typeface="Operator Mono" charset="0"/>
              </a:rPr>
              <a:t>firebase.js</a:t>
            </a:r>
            <a:r>
              <a:rPr lang="en-US" sz="2400" dirty="0">
                <a:latin typeface="Operator Mono" charset="0"/>
              </a:rPr>
              <a:t>');</a:t>
            </a:r>
            <a:endParaRPr lang="en-US" sz="2400" b="0" dirty="0">
              <a:effectLst/>
              <a:latin typeface="Operator Mon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820055" y="1411705"/>
            <a:ext cx="2760436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SERVICE WORKER</a:t>
            </a:r>
          </a:p>
          <a:p>
            <a:pPr algn="ctr"/>
            <a:r>
              <a:rPr lang="en-US" sz="2000" dirty="0" err="1" smtClean="0"/>
              <a:t>ngsw-worker.js</a:t>
            </a:r>
            <a:endParaRPr lang="en-US" sz="2000" dirty="0"/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209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8547" y="2925061"/>
            <a:ext cx="1198345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latin typeface="Operator Mono" charset="0"/>
              </a:rPr>
              <a:t>importScripts</a:t>
            </a:r>
            <a:r>
              <a:rPr lang="en-US" sz="2400" dirty="0">
                <a:latin typeface="Operator Mono" charset="0"/>
              </a:rPr>
              <a:t>('/assets/</a:t>
            </a:r>
            <a:r>
              <a:rPr lang="en-US" sz="2400" dirty="0" err="1">
                <a:latin typeface="Operator Mono" charset="0"/>
              </a:rPr>
              <a:t>js</a:t>
            </a:r>
            <a:r>
              <a:rPr lang="en-US" sz="2400" dirty="0">
                <a:latin typeface="Operator Mono" charset="0"/>
              </a:rPr>
              <a:t>/libs/</a:t>
            </a:r>
            <a:r>
              <a:rPr lang="en-US" sz="2400" dirty="0" err="1">
                <a:latin typeface="Operator Mono" charset="0"/>
              </a:rPr>
              <a:t>idb.min.js</a:t>
            </a:r>
            <a:r>
              <a:rPr lang="en-US" sz="2400" dirty="0">
                <a:latin typeface="Operator Mono" charset="0"/>
              </a:rPr>
              <a:t>');</a:t>
            </a:r>
          </a:p>
          <a:p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importScripts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'/assets/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/libs/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idb.min.js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'/assets/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/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firebase.js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820055" y="1411705"/>
            <a:ext cx="2760436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SERVICE WORKER</a:t>
            </a:r>
          </a:p>
          <a:p>
            <a:pPr algn="ctr"/>
            <a:r>
              <a:rPr lang="en-US" sz="2000" dirty="0" err="1" smtClean="0"/>
              <a:t>ngsw-worker.js</a:t>
            </a:r>
            <a:endParaRPr lang="en-US" sz="2000" dirty="0"/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377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0462" y="657728"/>
            <a:ext cx="8486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OFFLINE STORAGE</a:t>
            </a:r>
            <a:endParaRPr lang="en-US" sz="4800" dirty="0"/>
          </a:p>
        </p:txBody>
      </p:sp>
      <p:sp>
        <p:nvSpPr>
          <p:cNvPr id="3" name="TextBox 2"/>
          <p:cNvSpPr txBox="1"/>
          <p:nvPr/>
        </p:nvSpPr>
        <p:spPr>
          <a:xfrm>
            <a:off x="633661" y="2880304"/>
            <a:ext cx="5309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err="1" smtClean="0"/>
              <a:t>IndexedDB</a:t>
            </a:r>
            <a:endParaRPr lang="en-US" sz="4800" dirty="0"/>
          </a:p>
        </p:txBody>
      </p:sp>
      <p:sp>
        <p:nvSpPr>
          <p:cNvPr id="4" name="TextBox 3"/>
          <p:cNvSpPr txBox="1"/>
          <p:nvPr/>
        </p:nvSpPr>
        <p:spPr>
          <a:xfrm>
            <a:off x="6120064" y="2880303"/>
            <a:ext cx="53099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Cache Storage</a:t>
            </a:r>
            <a:endParaRPr lang="en-US" sz="4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62" y="3867340"/>
            <a:ext cx="3429000" cy="1079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7112" y="5102879"/>
            <a:ext cx="36957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647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64366" y="428178"/>
            <a:ext cx="11983453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import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*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as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from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"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"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sz="2400" dirty="0">
                <a:latin typeface="Operator Mono" charset="0"/>
              </a:rPr>
              <a:t>export class </a:t>
            </a:r>
            <a:r>
              <a:rPr lang="en-US" sz="2400" dirty="0" err="1">
                <a:latin typeface="Operator Mono" charset="0"/>
              </a:rPr>
              <a:t>DbService</a:t>
            </a:r>
            <a:r>
              <a:rPr lang="en-US" sz="2400" dirty="0">
                <a:latin typeface="Operator Mono" charset="0"/>
              </a:rPr>
              <a:t> {</a:t>
            </a:r>
          </a:p>
          <a:p>
            <a:pPr lvl="1"/>
            <a:r>
              <a:rPr lang="en-US" sz="2400" dirty="0">
                <a:latin typeface="Operator Mono" charset="0"/>
              </a:rPr>
              <a:t>private pouch: any;</a:t>
            </a:r>
          </a:p>
          <a:p>
            <a:pPr lvl="1"/>
            <a:r>
              <a:rPr lang="en-US" sz="2400" dirty="0">
                <a:latin typeface="Operator Mono" charset="0"/>
              </a:rPr>
              <a:t>constructor() {</a:t>
            </a:r>
          </a:p>
          <a:p>
            <a:pPr lvl="1"/>
            <a:r>
              <a:rPr lang="en-US" sz="2400" dirty="0" smtClean="0">
                <a:latin typeface="Operator Mono" charset="0"/>
              </a:rPr>
              <a:t>	</a:t>
            </a:r>
            <a:r>
              <a:rPr lang="en-US" sz="2400" dirty="0" err="1" smtClean="0">
                <a:latin typeface="Operator Mono" charset="0"/>
              </a:rPr>
              <a:t>this.pouch</a:t>
            </a:r>
            <a:r>
              <a:rPr lang="en-US" sz="2400" dirty="0" smtClean="0">
                <a:latin typeface="Operator Mono" charset="0"/>
              </a:rPr>
              <a:t> </a:t>
            </a:r>
            <a:r>
              <a:rPr lang="en-US" sz="2400" dirty="0">
                <a:latin typeface="Operator Mono" charset="0"/>
              </a:rPr>
              <a:t>= new </a:t>
            </a:r>
            <a:r>
              <a:rPr lang="en-US" sz="2400" dirty="0" err="1">
                <a:latin typeface="Operator Mono" charset="0"/>
              </a:rPr>
              <a:t>PouchDB</a:t>
            </a:r>
            <a:r>
              <a:rPr lang="en-US" sz="2400" dirty="0">
                <a:latin typeface="Operator Mono" charset="0"/>
              </a:rPr>
              <a:t>('ngVikings2018Demo');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pPr lvl="1"/>
            <a:r>
              <a:rPr lang="en-US" sz="2400" dirty="0">
                <a:latin typeface="Operator Mono" charset="0"/>
              </a:rPr>
              <a:t>public </a:t>
            </a:r>
            <a:r>
              <a:rPr lang="en-US" sz="2400" dirty="0" err="1">
                <a:latin typeface="Operator Mono" charset="0"/>
              </a:rPr>
              <a:t>addNote</a:t>
            </a:r>
            <a:r>
              <a:rPr lang="en-US" sz="2400" dirty="0">
                <a:latin typeface="Operator Mono" charset="0"/>
              </a:rPr>
              <a:t>(title: string): Promise&lt;string&gt; {</a:t>
            </a:r>
          </a:p>
          <a:p>
            <a:pPr lvl="1"/>
            <a:r>
              <a:rPr lang="en-US" sz="2400" dirty="0">
                <a:latin typeface="Operator Mono" charset="0"/>
              </a:rPr>
              <a:t>const promise = </a:t>
            </a:r>
            <a:r>
              <a:rPr lang="en-US" sz="2400" dirty="0" err="1">
                <a:latin typeface="Operator Mono" charset="0"/>
              </a:rPr>
              <a:t>this.pouch</a:t>
            </a:r>
            <a:endParaRPr lang="en-US" sz="2400" dirty="0">
              <a:latin typeface="Operator Mono" charset="0"/>
            </a:endParaRPr>
          </a:p>
          <a:p>
            <a:pPr lvl="1"/>
            <a:r>
              <a:rPr lang="en-US" sz="2400" dirty="0">
                <a:latin typeface="Operator Mono" charset="0"/>
              </a:rPr>
              <a:t>.put({</a:t>
            </a:r>
          </a:p>
          <a:p>
            <a:pPr lvl="2"/>
            <a:r>
              <a:rPr lang="en-US" sz="2400" dirty="0">
                <a:latin typeface="Operator Mono" charset="0"/>
              </a:rPr>
              <a:t>_id: ('note:' + (new Date()).</a:t>
            </a:r>
            <a:r>
              <a:rPr lang="en-US" sz="2400" dirty="0" err="1">
                <a:latin typeface="Operator Mono" charset="0"/>
              </a:rPr>
              <a:t>getTime</a:t>
            </a:r>
            <a:r>
              <a:rPr lang="en-US" sz="2400" dirty="0">
                <a:latin typeface="Operator Mono" charset="0"/>
              </a:rPr>
              <a:t>()),</a:t>
            </a:r>
          </a:p>
          <a:p>
            <a:pPr lvl="2"/>
            <a:r>
              <a:rPr lang="en-US" sz="2400" dirty="0">
                <a:latin typeface="Operator Mono" charset="0"/>
              </a:rPr>
              <a:t>title: title</a:t>
            </a:r>
          </a:p>
          <a:p>
            <a:pPr lvl="1"/>
            <a:r>
              <a:rPr lang="en-US" sz="2400" dirty="0">
                <a:latin typeface="Operator Mono" charset="0"/>
              </a:rPr>
              <a:t>})</a:t>
            </a:r>
          </a:p>
          <a:p>
            <a:pPr lvl="1"/>
            <a:r>
              <a:rPr lang="en-US" sz="2400" dirty="0">
                <a:latin typeface="Operator Mono" charset="0"/>
              </a:rPr>
              <a:t>.then( (result: any): string =&gt; </a:t>
            </a:r>
            <a:r>
              <a:rPr lang="en-US" sz="2400" dirty="0" err="1">
                <a:latin typeface="Operator Mono" charset="0"/>
              </a:rPr>
              <a:t>result.id</a:t>
            </a:r>
            <a:r>
              <a:rPr lang="en-US" sz="2400" dirty="0">
                <a:latin typeface="Operator Mono" charset="0"/>
              </a:rPr>
              <a:t>);</a:t>
            </a:r>
          </a:p>
          <a:p>
            <a:pPr lvl="1"/>
            <a:r>
              <a:rPr lang="en-US" sz="2400" dirty="0" smtClean="0">
                <a:latin typeface="Operator Mono" charset="0"/>
              </a:rPr>
              <a:t>	return </a:t>
            </a:r>
            <a:r>
              <a:rPr lang="en-US" sz="2400" dirty="0">
                <a:latin typeface="Operator Mono" charset="0"/>
              </a:rPr>
              <a:t>(promise);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0282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64366" y="428178"/>
            <a:ext cx="11983453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import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*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as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from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"</a:t>
            </a:r>
            <a:r>
              <a:rPr lang="en-US" sz="2400" dirty="0" err="1">
                <a:solidFill>
                  <a:srgbClr val="CE9178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"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sz="2400" dirty="0">
                <a:solidFill>
                  <a:srgbClr val="C586C0"/>
                </a:solidFill>
                <a:latin typeface="Operator Mono" charset="0"/>
              </a:rPr>
              <a:t>export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class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DbService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1"/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private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pouch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constructor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() {</a:t>
            </a:r>
          </a:p>
          <a:p>
            <a:pPr lvl="1"/>
            <a:r>
              <a:rPr lang="en-US" sz="2400" dirty="0" smtClean="0">
                <a:solidFill>
                  <a:srgbClr val="569CD6"/>
                </a:solidFill>
                <a:latin typeface="Operator Mono" charset="0"/>
              </a:rPr>
              <a:t>	</a:t>
            </a:r>
            <a:r>
              <a:rPr lang="en-US" sz="2400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4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 smtClean="0">
                <a:solidFill>
                  <a:srgbClr val="9CDCFE"/>
                </a:solidFill>
                <a:latin typeface="Operator Mono" charset="0"/>
              </a:rPr>
              <a:t>pouch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=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new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4EC9B0"/>
                </a:solidFill>
                <a:latin typeface="Operator Mono" charset="0"/>
              </a:rPr>
              <a:t>PouchDB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'ngVikings2018Demo'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pPr lvl="1"/>
            <a:r>
              <a:rPr lang="en-US" sz="2400" dirty="0">
                <a:latin typeface="Operator Mono" charset="0"/>
              </a:rPr>
              <a:t>public </a:t>
            </a:r>
            <a:r>
              <a:rPr lang="en-US" sz="2400" dirty="0" err="1">
                <a:latin typeface="Operator Mono" charset="0"/>
              </a:rPr>
              <a:t>addNote</a:t>
            </a:r>
            <a:r>
              <a:rPr lang="en-US" sz="2400" dirty="0">
                <a:latin typeface="Operator Mono" charset="0"/>
              </a:rPr>
              <a:t>(title: string): Promise&lt;string&gt; {</a:t>
            </a:r>
          </a:p>
          <a:p>
            <a:pPr lvl="1"/>
            <a:r>
              <a:rPr lang="en-US" sz="2400" dirty="0">
                <a:latin typeface="Operator Mono" charset="0"/>
              </a:rPr>
              <a:t>const promise = </a:t>
            </a:r>
            <a:r>
              <a:rPr lang="en-US" sz="2400" dirty="0" err="1">
                <a:latin typeface="Operator Mono" charset="0"/>
              </a:rPr>
              <a:t>this.pouch</a:t>
            </a:r>
            <a:endParaRPr lang="en-US" sz="2400" dirty="0">
              <a:latin typeface="Operator Mono" charset="0"/>
            </a:endParaRPr>
          </a:p>
          <a:p>
            <a:pPr lvl="1"/>
            <a:r>
              <a:rPr lang="en-US" sz="2400" dirty="0">
                <a:latin typeface="Operator Mono" charset="0"/>
              </a:rPr>
              <a:t>.put({</a:t>
            </a:r>
          </a:p>
          <a:p>
            <a:pPr lvl="2"/>
            <a:r>
              <a:rPr lang="en-US" sz="2400" dirty="0">
                <a:latin typeface="Operator Mono" charset="0"/>
              </a:rPr>
              <a:t>_id: ('note:' + (new Date()).</a:t>
            </a:r>
            <a:r>
              <a:rPr lang="en-US" sz="2400" dirty="0" err="1">
                <a:latin typeface="Operator Mono" charset="0"/>
              </a:rPr>
              <a:t>getTime</a:t>
            </a:r>
            <a:r>
              <a:rPr lang="en-US" sz="2400" dirty="0">
                <a:latin typeface="Operator Mono" charset="0"/>
              </a:rPr>
              <a:t>()),</a:t>
            </a:r>
          </a:p>
          <a:p>
            <a:pPr lvl="2"/>
            <a:r>
              <a:rPr lang="en-US" sz="2400" dirty="0">
                <a:latin typeface="Operator Mono" charset="0"/>
              </a:rPr>
              <a:t>title: title</a:t>
            </a:r>
          </a:p>
          <a:p>
            <a:pPr lvl="1"/>
            <a:r>
              <a:rPr lang="en-US" sz="2400" dirty="0">
                <a:latin typeface="Operator Mono" charset="0"/>
              </a:rPr>
              <a:t>})</a:t>
            </a:r>
          </a:p>
          <a:p>
            <a:pPr lvl="1"/>
            <a:r>
              <a:rPr lang="en-US" sz="2400" dirty="0">
                <a:latin typeface="Operator Mono" charset="0"/>
              </a:rPr>
              <a:t>.then( (result: any): string =&gt; </a:t>
            </a:r>
            <a:r>
              <a:rPr lang="en-US" sz="2400" dirty="0" err="1">
                <a:latin typeface="Operator Mono" charset="0"/>
              </a:rPr>
              <a:t>result.id</a:t>
            </a:r>
            <a:r>
              <a:rPr lang="en-US" sz="2400" dirty="0">
                <a:latin typeface="Operator Mono" charset="0"/>
              </a:rPr>
              <a:t>);</a:t>
            </a:r>
          </a:p>
          <a:p>
            <a:pPr lvl="1"/>
            <a:r>
              <a:rPr lang="en-US" sz="2400" dirty="0" smtClean="0">
                <a:latin typeface="Operator Mono" charset="0"/>
              </a:rPr>
              <a:t>	return </a:t>
            </a:r>
            <a:r>
              <a:rPr lang="en-US" sz="2400" dirty="0">
                <a:latin typeface="Operator Mono" charset="0"/>
              </a:rPr>
              <a:t>(promise);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49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08744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364366" y="428178"/>
            <a:ext cx="11983453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Operator Mono" charset="0"/>
              </a:rPr>
              <a:t>import * as </a:t>
            </a:r>
            <a:r>
              <a:rPr lang="en-US" sz="2400" dirty="0" err="1">
                <a:latin typeface="Operator Mono" charset="0"/>
              </a:rPr>
              <a:t>PouchDB</a:t>
            </a:r>
            <a:r>
              <a:rPr lang="en-US" sz="2400" dirty="0">
                <a:latin typeface="Operator Mono" charset="0"/>
              </a:rPr>
              <a:t> from "</a:t>
            </a:r>
            <a:r>
              <a:rPr lang="en-US" sz="2400" dirty="0" err="1">
                <a:latin typeface="Operator Mono" charset="0"/>
              </a:rPr>
              <a:t>pouchdb</a:t>
            </a:r>
            <a:r>
              <a:rPr lang="en-US" sz="2400" dirty="0">
                <a:latin typeface="Operator Mono" charset="0"/>
              </a:rPr>
              <a:t>";</a:t>
            </a:r>
          </a:p>
          <a:p>
            <a:r>
              <a:rPr lang="en-US" sz="2400" dirty="0">
                <a:latin typeface="Operator Mono" charset="0"/>
              </a:rPr>
              <a:t>export class </a:t>
            </a:r>
            <a:r>
              <a:rPr lang="en-US" sz="2400" dirty="0" err="1">
                <a:latin typeface="Operator Mono" charset="0"/>
              </a:rPr>
              <a:t>DbService</a:t>
            </a:r>
            <a:r>
              <a:rPr lang="en-US" sz="2400" dirty="0">
                <a:latin typeface="Operator Mono" charset="0"/>
              </a:rPr>
              <a:t> {</a:t>
            </a:r>
          </a:p>
          <a:p>
            <a:pPr lvl="1"/>
            <a:r>
              <a:rPr lang="en-US" sz="2400" dirty="0">
                <a:latin typeface="Operator Mono" charset="0"/>
              </a:rPr>
              <a:t>private pouch: any;</a:t>
            </a:r>
          </a:p>
          <a:p>
            <a:pPr lvl="1"/>
            <a:r>
              <a:rPr lang="en-US" sz="2400" dirty="0">
                <a:latin typeface="Operator Mono" charset="0"/>
              </a:rPr>
              <a:t>constructor() {</a:t>
            </a:r>
          </a:p>
          <a:p>
            <a:pPr lvl="1"/>
            <a:r>
              <a:rPr lang="en-US" sz="2400" dirty="0" smtClean="0">
                <a:latin typeface="Operator Mono" charset="0"/>
              </a:rPr>
              <a:t>	</a:t>
            </a:r>
            <a:r>
              <a:rPr lang="en-US" sz="2400" dirty="0" err="1" smtClean="0">
                <a:latin typeface="Operator Mono" charset="0"/>
              </a:rPr>
              <a:t>this.pouch</a:t>
            </a:r>
            <a:r>
              <a:rPr lang="en-US" sz="2400" dirty="0" smtClean="0">
                <a:latin typeface="Operator Mono" charset="0"/>
              </a:rPr>
              <a:t> </a:t>
            </a:r>
            <a:r>
              <a:rPr lang="en-US" sz="2400" dirty="0">
                <a:latin typeface="Operator Mono" charset="0"/>
              </a:rPr>
              <a:t>= new </a:t>
            </a:r>
            <a:r>
              <a:rPr lang="en-US" sz="2400" dirty="0" err="1">
                <a:latin typeface="Operator Mono" charset="0"/>
              </a:rPr>
              <a:t>PouchDB</a:t>
            </a:r>
            <a:r>
              <a:rPr lang="en-US" sz="2400" dirty="0">
                <a:latin typeface="Operator Mono" charset="0"/>
              </a:rPr>
              <a:t>('ngVikings2018Demo');</a:t>
            </a:r>
          </a:p>
          <a:p>
            <a:pPr lvl="1"/>
            <a:r>
              <a:rPr lang="en-US" sz="2400" dirty="0">
                <a:latin typeface="Operator Mono" charset="0"/>
              </a:rPr>
              <a:t>}</a:t>
            </a:r>
          </a:p>
          <a:p>
            <a:pPr lvl="1"/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public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addNote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title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string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Promise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&lt;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string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&gt; {</a:t>
            </a:r>
          </a:p>
          <a:p>
            <a:pPr lvl="1"/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promise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sz="2400" dirty="0" err="1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put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({</a:t>
            </a:r>
          </a:p>
          <a:p>
            <a:pPr lvl="2"/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_id: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'note:'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+ (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new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Date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()).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getTime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()),</a:t>
            </a:r>
          </a:p>
          <a:p>
            <a:pPr lvl="2"/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title: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title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})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 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result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any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): </a:t>
            </a:r>
            <a:r>
              <a:rPr lang="en-US" sz="2400" dirty="0">
                <a:solidFill>
                  <a:srgbClr val="4EC9B0"/>
                </a:solidFill>
                <a:latin typeface="Operator Mono" charset="0"/>
              </a:rPr>
              <a:t>string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result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id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 smtClean="0">
                <a:solidFill>
                  <a:srgbClr val="C586C0"/>
                </a:solidFill>
                <a:latin typeface="Operator Mono" charset="0"/>
              </a:rPr>
              <a:t>	return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400" dirty="0">
                <a:solidFill>
                  <a:srgbClr val="9CDCFE"/>
                </a:solidFill>
                <a:latin typeface="Operator Mono" charset="0"/>
              </a:rPr>
              <a:t>promise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r>
              <a:rPr lang="en-US" sz="2400" dirty="0">
                <a:latin typeface="Operator Mono" charset="0"/>
              </a:rPr>
              <a:t>}</a:t>
            </a:r>
            <a:endParaRPr lang="en-US" sz="24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148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/>
          <p:cNvSpPr txBox="1"/>
          <p:nvPr/>
        </p:nvSpPr>
        <p:spPr>
          <a:xfrm>
            <a:off x="3960938" y="559511"/>
            <a:ext cx="4270147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Content Overview</a:t>
            </a:r>
            <a:endParaRPr lang="id-ID" sz="3961" b="1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30413" y="1829531"/>
            <a:ext cx="3557641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mtClean="0"/>
              <a:t>App Banner Prompt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Show app banner prompt</a:t>
            </a:r>
          </a:p>
          <a:p>
            <a:pPr algn="ctr"/>
            <a:r>
              <a:rPr lang="en-US" dirty="0" smtClean="0"/>
              <a:t> when it’s the best time.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984938" y="1829531"/>
            <a:ext cx="3160352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Background Sync 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Let’s save user data </a:t>
            </a:r>
          </a:p>
          <a:p>
            <a:pPr algn="ctr"/>
            <a:r>
              <a:rPr lang="en-US" dirty="0" smtClean="0"/>
              <a:t>and sync back with server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6454792" y="4067474"/>
            <a:ext cx="4220643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Cache Strategies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Dive into cache strategies and understating</a:t>
            </a:r>
          </a:p>
          <a:p>
            <a:pPr algn="ctr"/>
            <a:r>
              <a:rPr lang="en-US" dirty="0" smtClean="0"/>
              <a:t>How they works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230413" y="4067474"/>
            <a:ext cx="3498650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mtClean="0"/>
              <a:t>Better App Theme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Give your user the best experience </a:t>
            </a:r>
          </a:p>
          <a:p>
            <a:pPr algn="ctr"/>
            <a:r>
              <a:rPr lang="en-US" dirty="0" smtClean="0"/>
              <a:t>with progressive enhancement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968550"/>
      </p:ext>
    </p:extLst>
  </p:cSld>
  <p:clrMapOvr>
    <a:masterClrMapping/>
  </p:clrMapOvr>
  <p:transition spd="slow" advClick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1" grpId="0"/>
      <p:bldP spid="5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32" y="2448755"/>
            <a:ext cx="2055792" cy="205579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4116" y="2777102"/>
            <a:ext cx="1366434" cy="139909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593" y="2639813"/>
            <a:ext cx="1685049" cy="1685049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 flipH="1">
            <a:off x="6745044" y="3476651"/>
            <a:ext cx="2009510" cy="217052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7898159" y="3476748"/>
            <a:ext cx="1710434" cy="216968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/>
          <p:cNvSpPr/>
          <p:nvPr/>
        </p:nvSpPr>
        <p:spPr>
          <a:xfrm flipH="1">
            <a:off x="2819955" y="3480670"/>
            <a:ext cx="2009510" cy="217052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>
            <a:off x="3973070" y="3480767"/>
            <a:ext cx="1710434" cy="216968"/>
          </a:xfrm>
          <a:prstGeom prst="rightArrow">
            <a:avLst/>
          </a:prstGeom>
          <a:solidFill>
            <a:srgbClr val="DA3F31"/>
          </a:solidFill>
          <a:ln w="0">
            <a:solidFill>
              <a:srgbClr val="DA3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49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3350" y="828747"/>
            <a:ext cx="1312244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66D9EF"/>
                </a:solidFill>
              </a:rPr>
              <a:t>const </a:t>
            </a:r>
            <a:r>
              <a:rPr lang="en-US" sz="2400" dirty="0" smtClean="0">
                <a:solidFill>
                  <a:srgbClr val="6ECA97"/>
                </a:solidFill>
              </a:rPr>
              <a:t>sync</a:t>
            </a:r>
            <a:r>
              <a:rPr lang="en-US" sz="2400" dirty="0" smtClean="0"/>
              <a:t> </a:t>
            </a:r>
            <a:r>
              <a:rPr lang="en-US" sz="2400" dirty="0">
                <a:solidFill>
                  <a:srgbClr val="F92672"/>
                </a:solidFill>
              </a:rPr>
              <a:t>=</a:t>
            </a:r>
            <a:r>
              <a:rPr lang="en-US" sz="2400" dirty="0"/>
              <a:t> </a:t>
            </a:r>
            <a:r>
              <a:rPr lang="en-US" sz="2400" dirty="0" err="1">
                <a:solidFill>
                  <a:srgbClr val="6ECA97"/>
                </a:solidFill>
              </a:rPr>
              <a:t>PouchDB</a:t>
            </a:r>
            <a:r>
              <a:rPr lang="en-US" sz="2400" dirty="0" err="1">
                <a:solidFill>
                  <a:srgbClr val="F8F8F2"/>
                </a:solidFill>
              </a:rPr>
              <a:t>.</a:t>
            </a:r>
            <a:r>
              <a:rPr lang="en-US" sz="2400" dirty="0" err="1">
                <a:solidFill>
                  <a:srgbClr val="6ECA97"/>
                </a:solidFill>
              </a:rPr>
              <a:t>sync</a:t>
            </a:r>
            <a:r>
              <a:rPr lang="en-US" sz="2400" dirty="0">
                <a:solidFill>
                  <a:srgbClr val="F8F8F2"/>
                </a:solidFill>
              </a:rPr>
              <a:t>(</a:t>
            </a:r>
            <a:r>
              <a:rPr lang="en-US" sz="2400" dirty="0" err="1">
                <a:solidFill>
                  <a:srgbClr val="6ECA97"/>
                </a:solidFill>
              </a:rPr>
              <a:t>src</a:t>
            </a:r>
            <a:r>
              <a:rPr lang="en-US" sz="2400" dirty="0">
                <a:solidFill>
                  <a:srgbClr val="F8F8F2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6ECA97"/>
                </a:solidFill>
              </a:rPr>
              <a:t>target</a:t>
            </a:r>
            <a:r>
              <a:rPr lang="en-US" sz="2400" dirty="0">
                <a:solidFill>
                  <a:srgbClr val="F8F8F2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8F8F2"/>
                </a:solidFill>
              </a:rPr>
              <a:t>[</a:t>
            </a:r>
            <a:r>
              <a:rPr lang="en-US" sz="2400" dirty="0">
                <a:solidFill>
                  <a:srgbClr val="6ECA97"/>
                </a:solidFill>
              </a:rPr>
              <a:t>options</a:t>
            </a:r>
            <a:r>
              <a:rPr lang="en-US" sz="2400" dirty="0">
                <a:solidFill>
                  <a:srgbClr val="F8F8F2"/>
                </a:solidFill>
              </a:rPr>
              <a:t>])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 smtClean="0"/>
          </a:p>
          <a:p>
            <a:r>
              <a:rPr lang="en-US" sz="2400" dirty="0" smtClean="0"/>
              <a:t>1-</a:t>
            </a:r>
          </a:p>
          <a:p>
            <a:r>
              <a:rPr lang="en-US" sz="2400" dirty="0" err="1">
                <a:latin typeface="Operator Mono" charset="0"/>
              </a:rPr>
              <a:t>PouchDB.replicate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'ngVikings2018Demo</a:t>
            </a:r>
            <a:r>
              <a:rPr lang="en-US" sz="2400" dirty="0">
                <a:latin typeface="Operator Mono" charset="0"/>
              </a:rPr>
              <a:t>', 'http://remoteserver:5984/ngVikings2018Demo');</a:t>
            </a:r>
          </a:p>
          <a:p>
            <a:r>
              <a:rPr lang="en-US" sz="2400" dirty="0" err="1">
                <a:latin typeface="Operator Mono" charset="0"/>
              </a:rPr>
              <a:t>PouchDB.replicate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'http</a:t>
            </a:r>
            <a:r>
              <a:rPr lang="en-US" sz="2400" dirty="0">
                <a:latin typeface="Operator Mono" charset="0"/>
              </a:rPr>
              <a:t>://remote:5984/ngVikings2018Demo', 'ngVikings2018Demo');</a:t>
            </a:r>
          </a:p>
          <a:p>
            <a:endParaRPr lang="en-US" sz="2400" dirty="0" smtClean="0">
              <a:latin typeface="Operator Mono" charset="0"/>
            </a:endParaRPr>
          </a:p>
          <a:p>
            <a:endParaRPr lang="en-US" sz="2400" dirty="0">
              <a:latin typeface="Operator Mono" charset="0"/>
            </a:endParaRPr>
          </a:p>
          <a:p>
            <a:r>
              <a:rPr lang="en-US" sz="2400" dirty="0" smtClean="0">
                <a:latin typeface="Operator Mono" charset="0"/>
              </a:rPr>
              <a:t>2-</a:t>
            </a:r>
            <a:r>
              <a:rPr lang="en-US" sz="2400" dirty="0">
                <a:latin typeface="Operator Mono" charset="0"/>
              </a:rPr>
              <a:t/>
            </a:r>
            <a:br>
              <a:rPr lang="en-US" sz="2400" dirty="0">
                <a:latin typeface="Operator Mono" charset="0"/>
              </a:rPr>
            </a:br>
            <a:r>
              <a:rPr lang="en-US" sz="2400" dirty="0" err="1">
                <a:latin typeface="Operator Mono" charset="0"/>
              </a:rPr>
              <a:t>PouchDB.sync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'ngVikings2018Demo</a:t>
            </a:r>
            <a:r>
              <a:rPr lang="en-US" sz="2400" dirty="0">
                <a:latin typeface="Operator Mono" charset="0"/>
              </a:rPr>
              <a:t>', </a:t>
            </a:r>
            <a:endParaRPr lang="en-US" sz="2400" dirty="0" smtClean="0">
              <a:latin typeface="Operator Mono" charset="0"/>
            </a:endParaRPr>
          </a:p>
          <a:p>
            <a:r>
              <a:rPr lang="en-US" sz="2400" dirty="0" smtClean="0">
                <a:latin typeface="Operator Mono" charset="0"/>
              </a:rPr>
              <a:t>'http</a:t>
            </a:r>
            <a:r>
              <a:rPr lang="en-US" sz="2400" dirty="0">
                <a:latin typeface="Operator Mono" charset="0"/>
              </a:rPr>
              <a:t>://</a:t>
            </a:r>
            <a:r>
              <a:rPr lang="en-US" sz="2400" dirty="0" smtClean="0">
                <a:latin typeface="Operator Mono" charset="0"/>
              </a:rPr>
              <a:t>remote:5984/ngVikings2018Demo’</a:t>
            </a:r>
          </a:p>
          <a:p>
            <a:r>
              <a:rPr lang="en-US" sz="2400" dirty="0" smtClean="0">
                <a:latin typeface="Operator Mono" charset="0"/>
              </a:rPr>
              <a:t>);</a:t>
            </a:r>
            <a:endParaRPr lang="en-US" sz="2400" dirty="0">
              <a:latin typeface="Operator Mono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466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3350" y="828747"/>
            <a:ext cx="1312244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const sync </a:t>
            </a:r>
            <a:r>
              <a:rPr lang="en-US" sz="2400" dirty="0"/>
              <a:t>= </a:t>
            </a:r>
            <a:r>
              <a:rPr lang="en-US" sz="2400" dirty="0" err="1"/>
              <a:t>PouchDB.sync</a:t>
            </a:r>
            <a:r>
              <a:rPr lang="en-US" sz="2400" dirty="0"/>
              <a:t>(</a:t>
            </a:r>
            <a:r>
              <a:rPr lang="en-US" sz="2400" dirty="0" err="1"/>
              <a:t>src</a:t>
            </a:r>
            <a:r>
              <a:rPr lang="en-US" sz="2400" dirty="0"/>
              <a:t>, target, [options])</a:t>
            </a:r>
            <a:br>
              <a:rPr lang="en-US" sz="2400" dirty="0"/>
            </a:br>
            <a:endParaRPr lang="en-US" sz="2400" dirty="0" smtClean="0"/>
          </a:p>
          <a:p>
            <a:r>
              <a:rPr lang="en-US" sz="2400" dirty="0" smtClean="0"/>
              <a:t>1-</a:t>
            </a:r>
          </a:p>
          <a:p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replicate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'ngVikings2018Demo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'http://remoteserver:5984/ngVikings2018Demo'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replicate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'http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://remote:5984/ngVikings2018Demo'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'ngVikings2018Demo'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endParaRPr lang="en-US" sz="2400" dirty="0" smtClean="0">
              <a:solidFill>
                <a:srgbClr val="D4D4D4"/>
              </a:solidFill>
              <a:latin typeface="Operator Mono" charset="0"/>
            </a:endParaRPr>
          </a:p>
          <a:p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sz="2400" dirty="0" smtClean="0">
                <a:latin typeface="Operator Mono" charset="0"/>
              </a:rPr>
              <a:t>2-</a:t>
            </a:r>
            <a:r>
              <a:rPr lang="en-US" sz="2400" dirty="0">
                <a:latin typeface="Operator Mono" charset="0"/>
              </a:rPr>
              <a:t/>
            </a:r>
            <a:br>
              <a:rPr lang="en-US" sz="2400" dirty="0">
                <a:latin typeface="Operator Mono" charset="0"/>
              </a:rPr>
            </a:br>
            <a:r>
              <a:rPr lang="en-US" sz="2400" dirty="0" err="1">
                <a:latin typeface="Operator Mono" charset="0"/>
              </a:rPr>
              <a:t>PouchDB.sync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'ngVikings2018Demo</a:t>
            </a:r>
            <a:r>
              <a:rPr lang="en-US" sz="2400" dirty="0">
                <a:latin typeface="Operator Mono" charset="0"/>
              </a:rPr>
              <a:t>', </a:t>
            </a:r>
            <a:endParaRPr lang="en-US" sz="2400" dirty="0" smtClean="0">
              <a:latin typeface="Operator Mono" charset="0"/>
            </a:endParaRPr>
          </a:p>
          <a:p>
            <a:r>
              <a:rPr lang="en-US" sz="2400" dirty="0" smtClean="0">
                <a:latin typeface="Operator Mono" charset="0"/>
              </a:rPr>
              <a:t>'http</a:t>
            </a:r>
            <a:r>
              <a:rPr lang="en-US" sz="2400" dirty="0">
                <a:latin typeface="Operator Mono" charset="0"/>
              </a:rPr>
              <a:t>://</a:t>
            </a:r>
            <a:r>
              <a:rPr lang="en-US" sz="2400" dirty="0" smtClean="0">
                <a:latin typeface="Operator Mono" charset="0"/>
              </a:rPr>
              <a:t>remote:5984/ngVikings2018Demo’</a:t>
            </a:r>
          </a:p>
          <a:p>
            <a:r>
              <a:rPr lang="en-US" sz="2400" dirty="0" smtClean="0">
                <a:latin typeface="Operator Mono" charset="0"/>
              </a:rPr>
              <a:t>);</a:t>
            </a:r>
            <a:endParaRPr lang="en-US" sz="2400" dirty="0">
              <a:latin typeface="Operator Mono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99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3350" y="828747"/>
            <a:ext cx="13122442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/>
              <a:t>const sync </a:t>
            </a:r>
            <a:r>
              <a:rPr lang="en-US" sz="2400" dirty="0"/>
              <a:t>= </a:t>
            </a:r>
            <a:r>
              <a:rPr lang="en-US" sz="2400" dirty="0" err="1"/>
              <a:t>PouchDB.sync</a:t>
            </a:r>
            <a:r>
              <a:rPr lang="en-US" sz="2400" dirty="0"/>
              <a:t>(</a:t>
            </a:r>
            <a:r>
              <a:rPr lang="en-US" sz="2400" dirty="0" err="1"/>
              <a:t>src</a:t>
            </a:r>
            <a:r>
              <a:rPr lang="en-US" sz="2400" dirty="0"/>
              <a:t>, target, [options])</a:t>
            </a:r>
            <a:br>
              <a:rPr lang="en-US" sz="2400" dirty="0"/>
            </a:br>
            <a:endParaRPr lang="en-US" sz="2400" dirty="0" smtClean="0"/>
          </a:p>
          <a:p>
            <a:r>
              <a:rPr lang="en-US" sz="2400" dirty="0" smtClean="0"/>
              <a:t>1-</a:t>
            </a:r>
          </a:p>
          <a:p>
            <a:r>
              <a:rPr lang="en-US" sz="2400" dirty="0" err="1">
                <a:latin typeface="Operator Mono" charset="0"/>
              </a:rPr>
              <a:t>PouchDB.replicate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'ngVikings2018Demo</a:t>
            </a:r>
            <a:r>
              <a:rPr lang="en-US" sz="2400" dirty="0">
                <a:latin typeface="Operator Mono" charset="0"/>
              </a:rPr>
              <a:t>', 'http://remoteserver:5984/ngVikings2018Demo');</a:t>
            </a:r>
          </a:p>
          <a:p>
            <a:r>
              <a:rPr lang="en-US" sz="2400" dirty="0" err="1">
                <a:latin typeface="Operator Mono" charset="0"/>
              </a:rPr>
              <a:t>PouchDB.replicate</a:t>
            </a:r>
            <a:r>
              <a:rPr lang="en-US" sz="2400" dirty="0" smtClean="0">
                <a:latin typeface="Operator Mono" charset="0"/>
              </a:rPr>
              <a:t>(</a:t>
            </a:r>
          </a:p>
          <a:p>
            <a:r>
              <a:rPr lang="en-US" sz="2400" dirty="0" smtClean="0">
                <a:latin typeface="Operator Mono" charset="0"/>
              </a:rPr>
              <a:t>'http</a:t>
            </a:r>
            <a:r>
              <a:rPr lang="en-US" sz="2400" dirty="0">
                <a:latin typeface="Operator Mono" charset="0"/>
              </a:rPr>
              <a:t>://remote:5984/ngVikings2018Demo', 'ngVikings2018Demo');</a:t>
            </a:r>
          </a:p>
          <a:p>
            <a:endParaRPr lang="en-US" sz="2400" dirty="0" smtClean="0">
              <a:latin typeface="Operator Mono" charset="0"/>
            </a:endParaRPr>
          </a:p>
          <a:p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2-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sz="2400" dirty="0">
                <a:solidFill>
                  <a:srgbClr val="D4D4D4"/>
                </a:solidFill>
                <a:latin typeface="Operator Mono" charset="0"/>
              </a:rPr>
            </a:br>
            <a:r>
              <a:rPr lang="en-US" sz="2400" dirty="0" err="1">
                <a:solidFill>
                  <a:srgbClr val="9CDCFE"/>
                </a:solidFill>
                <a:latin typeface="Operator Mono" charset="0"/>
              </a:rPr>
              <a:t>PouchDB</a:t>
            </a:r>
            <a:r>
              <a:rPr lang="en-US" sz="24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400" dirty="0" err="1">
                <a:solidFill>
                  <a:srgbClr val="DCDCAA"/>
                </a:solidFill>
                <a:latin typeface="Operator Mono" charset="0"/>
              </a:rPr>
              <a:t>sync</a:t>
            </a:r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'ngVikings2018Demo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'</a:t>
            </a:r>
            <a:r>
              <a:rPr lang="en-US" sz="2400" dirty="0">
                <a:solidFill>
                  <a:srgbClr val="D4D4D4"/>
                </a:solidFill>
                <a:latin typeface="Operator Mono" charset="0"/>
              </a:rPr>
              <a:t>, </a:t>
            </a:r>
            <a:endParaRPr lang="en-US" sz="2400" dirty="0" smtClean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'http</a:t>
            </a:r>
            <a:r>
              <a:rPr lang="en-US" sz="2400" dirty="0">
                <a:solidFill>
                  <a:srgbClr val="CE9178"/>
                </a:solidFill>
                <a:latin typeface="Operator Mono" charset="0"/>
              </a:rPr>
              <a:t>://</a:t>
            </a:r>
            <a:r>
              <a:rPr lang="en-US" sz="2400" dirty="0" smtClean="0">
                <a:solidFill>
                  <a:srgbClr val="CE9178"/>
                </a:solidFill>
                <a:latin typeface="Operator Mono" charset="0"/>
              </a:rPr>
              <a:t>remote:5984/ngVikings2018Demo’</a:t>
            </a:r>
          </a:p>
          <a:p>
            <a:r>
              <a:rPr lang="en-US" sz="2400" dirty="0" smtClean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2400" dirty="0">
              <a:solidFill>
                <a:srgbClr val="D4D4D4"/>
              </a:solidFill>
              <a:latin typeface="Operator Mono" charset="0"/>
            </a:endParaRPr>
          </a:p>
          <a:p>
            <a:endParaRPr lang="en-US" sz="24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9796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Strategies</a:t>
            </a:r>
            <a:endParaRPr lang="en-US" sz="6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2537874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Cache </a:t>
            </a:r>
            <a:endParaRPr lang="en-US" sz="6122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6" name="Picture Placeholder 5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7" r="197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47454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4371306" y="559511"/>
            <a:ext cx="3449411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FETCH EVENT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8147" y="2297451"/>
            <a:ext cx="1041132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rgbClr val="569CD6"/>
                </a:solidFill>
                <a:latin typeface="Operator Mono" charset="0"/>
              </a:rPr>
              <a:t>self</a:t>
            </a:r>
            <a:r>
              <a:rPr lang="en-US" sz="36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>
                <a:solidFill>
                  <a:srgbClr val="DCDCAA"/>
                </a:solidFill>
                <a:latin typeface="Operator Mono" charset="0"/>
              </a:rPr>
              <a:t>addEventListener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600" dirty="0">
                <a:solidFill>
                  <a:srgbClr val="CE9178"/>
                </a:solidFill>
                <a:latin typeface="Operator Mono" charset="0"/>
              </a:rPr>
              <a:t>'fetch'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, </a:t>
            </a:r>
            <a:endParaRPr lang="en-US" sz="3600" dirty="0" smtClean="0">
              <a:solidFill>
                <a:srgbClr val="D4D4D4"/>
              </a:solidFill>
              <a:latin typeface="Operator Mono" charset="0"/>
            </a:endParaRPr>
          </a:p>
          <a:p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6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6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1"/>
            <a:r>
              <a:rPr lang="en-US" sz="3600" dirty="0" err="1" smtClean="0">
                <a:latin typeface="Operator Mono" charset="0"/>
              </a:rPr>
              <a:t>console.log</a:t>
            </a:r>
            <a:r>
              <a:rPr lang="en-US" sz="3600" dirty="0">
                <a:latin typeface="Operator Mono" charset="0"/>
              </a:rPr>
              <a:t>('[SW] Fetch ....');</a:t>
            </a:r>
          </a:p>
          <a:p>
            <a:pPr lvl="1"/>
            <a:r>
              <a:rPr lang="en-US" sz="3600" dirty="0">
                <a:latin typeface="Operator Mono" charset="0"/>
              </a:rPr>
              <a:t>const request = </a:t>
            </a:r>
            <a:r>
              <a:rPr lang="en-US" sz="3600" dirty="0" err="1">
                <a:latin typeface="Operator Mono" charset="0"/>
              </a:rPr>
              <a:t>event.request</a:t>
            </a:r>
            <a:r>
              <a:rPr lang="en-US" sz="3600" dirty="0">
                <a:latin typeface="Operator Mono" charset="0"/>
              </a:rPr>
              <a:t>;</a:t>
            </a:r>
          </a:p>
          <a:p>
            <a:pPr lvl="1"/>
            <a:r>
              <a:rPr lang="en-US" sz="3600" dirty="0" err="1" smtClean="0">
                <a:latin typeface="Operator Mono" charset="0"/>
              </a:rPr>
              <a:t>event.respondWith</a:t>
            </a:r>
            <a:r>
              <a:rPr lang="en-US" sz="3600" dirty="0" smtClean="0">
                <a:latin typeface="Operator Mono" charset="0"/>
              </a:rPr>
              <a:t>()</a:t>
            </a:r>
          </a:p>
          <a:p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3600" dirty="0">
              <a:solidFill>
                <a:srgbClr val="D4D4D4"/>
              </a:solidFill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671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4371306" y="559511"/>
            <a:ext cx="3449411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FETCH EVENT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18147" y="2297451"/>
            <a:ext cx="1041132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latin typeface="Operator Mono" charset="0"/>
              </a:rPr>
              <a:t>self.addEventListener</a:t>
            </a:r>
            <a:r>
              <a:rPr lang="en-US" sz="3600" dirty="0">
                <a:latin typeface="Operator Mono" charset="0"/>
              </a:rPr>
              <a:t>('fetch', </a:t>
            </a:r>
            <a:endParaRPr lang="en-US" sz="3600" dirty="0" smtClean="0">
              <a:latin typeface="Operator Mono" charset="0"/>
            </a:endParaRPr>
          </a:p>
          <a:p>
            <a:r>
              <a:rPr lang="en-US" sz="3600" dirty="0" smtClean="0">
                <a:latin typeface="Operator Mono" charset="0"/>
              </a:rPr>
              <a:t>(</a:t>
            </a:r>
            <a:r>
              <a:rPr lang="en-US" sz="3600" dirty="0">
                <a:latin typeface="Operator Mono" charset="0"/>
              </a:rPr>
              <a:t>event) =&gt; {</a:t>
            </a:r>
          </a:p>
          <a:p>
            <a:pPr lvl="1"/>
            <a:r>
              <a:rPr lang="en-US" sz="3600" dirty="0" err="1" smtClean="0">
                <a:latin typeface="Operator Mono" charset="0"/>
              </a:rPr>
              <a:t>console.log</a:t>
            </a:r>
            <a:r>
              <a:rPr lang="en-US" sz="3600" dirty="0">
                <a:latin typeface="Operator Mono" charset="0"/>
              </a:rPr>
              <a:t>('[SW] Fetch ....');</a:t>
            </a:r>
          </a:p>
          <a:p>
            <a:pPr lvl="1"/>
            <a:r>
              <a:rPr lang="en-US" sz="3600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sz="3600" dirty="0">
                <a:solidFill>
                  <a:srgbClr val="9CDCFE"/>
                </a:solidFill>
                <a:latin typeface="Operator Mono" charset="0"/>
              </a:rPr>
              <a:t> request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 =</a:t>
            </a:r>
            <a:r>
              <a:rPr lang="en-US" sz="36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6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sz="3600" dirty="0" err="1" smtClean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 smtClean="0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()</a:t>
            </a:r>
          </a:p>
          <a:p>
            <a:r>
              <a:rPr lang="en-US" sz="3600" dirty="0" smtClean="0">
                <a:latin typeface="Operator Mono" charset="0"/>
              </a:rPr>
              <a:t>}</a:t>
            </a:r>
            <a:endParaRPr lang="en-US" sz="3600" dirty="0"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230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4807326" y="559511"/>
            <a:ext cx="2577376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Cache only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973179" y="2923094"/>
            <a:ext cx="1041132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3600" dirty="0" smtClean="0">
                <a:solidFill>
                  <a:srgbClr val="9CDCFE"/>
                </a:solidFill>
                <a:latin typeface="Operator Mono" charset="0"/>
              </a:rPr>
              <a:t>	</a:t>
            </a:r>
            <a:r>
              <a:rPr lang="en-US" sz="3600" dirty="0" err="1" smtClean="0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36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 smtClean="0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600" dirty="0" smtClean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6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31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4501154" y="559511"/>
            <a:ext cx="3189724" cy="651078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pPr algn="ctr"/>
            <a:r>
              <a:rPr lang="en-US" sz="3961" b="1" dirty="0" smtClean="0">
                <a:solidFill>
                  <a:schemeClr val="tx2"/>
                </a:solidFill>
                <a:latin typeface="Lato" charset="0"/>
                <a:ea typeface="Lato" charset="0"/>
                <a:cs typeface="Lato" charset="0"/>
              </a:rPr>
              <a:t>Network only</a:t>
            </a:r>
            <a:endParaRPr lang="id-ID" sz="3961" b="1" dirty="0">
              <a:solidFill>
                <a:schemeClr val="tx2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973179" y="2923094"/>
            <a:ext cx="1041132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r>
              <a:rPr lang="en-US" sz="3600" dirty="0" smtClean="0">
                <a:solidFill>
                  <a:srgbClr val="DCDCAA"/>
                </a:solidFill>
                <a:latin typeface="Operator Mono" charset="0"/>
              </a:rPr>
              <a:t>	fetch</a:t>
            </a:r>
            <a:r>
              <a:rPr lang="en-US" sz="3600" dirty="0" smtClean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600" dirty="0" err="1" smtClean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6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600" dirty="0" err="1" smtClean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r>
              <a:rPr lang="en-US" sz="36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6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68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478119" y="575553"/>
            <a:ext cx="725429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first, falling back to network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3768" y="1714288"/>
            <a:ext cx="1041132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1"/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 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sz="32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|| </a:t>
            </a:r>
            <a:r>
              <a:rPr lang="en-US" sz="3200" dirty="0">
                <a:latin typeface="Operator Mono" charset="0"/>
              </a:rPr>
              <a:t>fetch(request).then( (</a:t>
            </a:r>
            <a:r>
              <a:rPr lang="en-US" sz="2800" dirty="0" err="1">
                <a:latin typeface="Operator Mono" charset="0"/>
              </a:rPr>
              <a:t>newRes</a:t>
            </a:r>
            <a:r>
              <a:rPr lang="en-US" sz="2800" dirty="0">
                <a:latin typeface="Operator Mono" charset="0"/>
              </a:rPr>
              <a:t>) =&gt; {</a:t>
            </a:r>
          </a:p>
          <a:p>
            <a:pPr lvl="3"/>
            <a:r>
              <a:rPr lang="en-US" sz="2800" dirty="0" err="1">
                <a:latin typeface="Operator Mono" charset="0"/>
              </a:rPr>
              <a:t>caches.open</a:t>
            </a:r>
            <a:r>
              <a:rPr lang="en-US" sz="2800" dirty="0">
                <a:latin typeface="Operator Mono" charset="0"/>
              </a:rPr>
              <a:t>(DYNAMIC_CACHE_VERSION</a:t>
            </a:r>
            <a:r>
              <a:rPr lang="en-US" sz="2800" dirty="0" smtClean="0">
                <a:latin typeface="Operator Mono" charset="0"/>
              </a:rPr>
              <a:t>)</a:t>
            </a:r>
          </a:p>
          <a:p>
            <a:pPr lvl="3"/>
            <a:r>
              <a:rPr lang="en-US" sz="2800" dirty="0" smtClean="0">
                <a:latin typeface="Operator Mono" charset="0"/>
              </a:rPr>
              <a:t>.</a:t>
            </a:r>
            <a:r>
              <a:rPr lang="en-US" sz="2800" dirty="0">
                <a:latin typeface="Operator Mono" charset="0"/>
              </a:rPr>
              <a:t>then( cache =&gt; </a:t>
            </a:r>
            <a:r>
              <a:rPr lang="en-US" sz="2800" dirty="0" err="1">
                <a:latin typeface="Operator Mono" charset="0"/>
              </a:rPr>
              <a:t>cache.put</a:t>
            </a:r>
            <a:r>
              <a:rPr lang="en-US" sz="2800" dirty="0">
                <a:latin typeface="Operator Mono" charset="0"/>
              </a:rPr>
              <a:t>(request, </a:t>
            </a:r>
            <a:r>
              <a:rPr lang="en-US" sz="2800" dirty="0" err="1">
                <a:latin typeface="Operator Mono" charset="0"/>
              </a:rPr>
              <a:t>newRes</a:t>
            </a:r>
            <a:r>
              <a:rPr lang="en-US" sz="2800" dirty="0">
                <a:latin typeface="Operator Mono" charset="0"/>
              </a:rPr>
              <a:t>) );</a:t>
            </a:r>
          </a:p>
          <a:p>
            <a:pPr lvl="2"/>
            <a:r>
              <a:rPr lang="en-US" sz="3200" dirty="0">
                <a:latin typeface="Operator Mono" charset="0"/>
              </a:rPr>
              <a:t>return </a:t>
            </a:r>
            <a:r>
              <a:rPr lang="en-US" sz="3200" dirty="0" err="1">
                <a:latin typeface="Operator Mono" charset="0"/>
              </a:rPr>
              <a:t>newRes.clone</a:t>
            </a:r>
            <a:r>
              <a:rPr lang="en-US" sz="3200" dirty="0">
                <a:latin typeface="Operator Mono" charset="0"/>
              </a:rPr>
              <a:t>();</a:t>
            </a:r>
          </a:p>
          <a:p>
            <a:pPr lvl="2"/>
            <a:r>
              <a:rPr lang="en-US" sz="3200" dirty="0">
                <a:latin typeface="Operator Mono" charset="0"/>
              </a:rPr>
              <a:t>});</a:t>
            </a:r>
          </a:p>
          <a:p>
            <a:pPr lvl="1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})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722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6330617" y="2682134"/>
            <a:ext cx="3568606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PROMPT</a:t>
            </a:r>
            <a:endParaRPr lang="en-US" sz="6122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40656" y="1757209"/>
            <a:ext cx="3456395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BANNER</a:t>
            </a:r>
            <a:endParaRPr lang="en-US" sz="6122" b="1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7" name="Oval 56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8" name="Oval 57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9" name="Oval 58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0" name="Oval 59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1" name="Oval 60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2" name="Oval 61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3" name="Oval 62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4" name="Oval 63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5" name="Oval 64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6" name="Oval 65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7" name="Oval 66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8" name="Oval 67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69" name="Oval 68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0" name="Oval 69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71" name="Oval 70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2" name="Picture Placeholder 1"/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45" r="1414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05994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478119" y="575553"/>
            <a:ext cx="725429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first, falling back to network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73768" y="1714288"/>
            <a:ext cx="10411326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1"/>
            <a:r>
              <a:rPr lang="en-US" sz="3200" dirty="0" err="1">
                <a:latin typeface="Operator Mono" charset="0"/>
              </a:rPr>
              <a:t>caches.match</a:t>
            </a:r>
            <a:r>
              <a:rPr lang="en-US" sz="3200" dirty="0">
                <a:latin typeface="Operator Mono" charset="0"/>
              </a:rPr>
              <a:t>(request).then( (res) =&gt; {</a:t>
            </a:r>
          </a:p>
          <a:p>
            <a:pPr lvl="2"/>
            <a:r>
              <a:rPr lang="en-US" sz="3200" dirty="0">
                <a:latin typeface="Operator Mono" charset="0"/>
              </a:rPr>
              <a:t>return res || 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 (</a:t>
            </a:r>
            <a:r>
              <a:rPr lang="en-US" sz="28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28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3"/>
            <a:r>
              <a:rPr lang="en-US" sz="2800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28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 err="1">
                <a:solidFill>
                  <a:srgbClr val="DCDCAA"/>
                </a:solidFill>
                <a:latin typeface="Operator Mono" charset="0"/>
              </a:rPr>
              <a:t>open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DYNAMIC_CACHE_VERSION</a:t>
            </a:r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3"/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 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8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2800" dirty="0" err="1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28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 err="1">
                <a:solidFill>
                  <a:srgbClr val="DCDCAA"/>
                </a:solidFill>
                <a:latin typeface="Operator Mono" charset="0"/>
              </a:rPr>
              <a:t>put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28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) );</a:t>
            </a:r>
          </a:p>
          <a:p>
            <a:pPr lvl="2"/>
            <a:r>
              <a:rPr lang="en-US" sz="32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clone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pPr lvl="2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pPr lvl="1"/>
            <a:r>
              <a:rPr lang="en-US" sz="3200" dirty="0">
                <a:latin typeface="Operator Mono" charset="0"/>
              </a:rPr>
              <a:t>})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353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478119" y="575553"/>
            <a:ext cx="7255003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 dirty="0"/>
              <a:t>Network first, falling back to cache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70022" y="1791437"/>
            <a:ext cx="1041132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1"/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open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DYNAMIC_CACHE_VERSION</a:t>
            </a:r>
            <a:r>
              <a:rPr lang="en-US" sz="3200" dirty="0" smtClean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2"/>
            <a:r>
              <a:rPr lang="en-US" sz="3200" dirty="0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put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));</a:t>
            </a:r>
          </a:p>
          <a:p>
            <a:pPr lvl="2"/>
            <a:r>
              <a:rPr lang="en-US" sz="32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clone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pPr lvl="2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})</a:t>
            </a:r>
            <a:r>
              <a:rPr lang="en-US" sz="3200" dirty="0">
                <a:solidFill>
                  <a:srgbClr val="608B4E"/>
                </a:solidFill>
                <a:latin typeface="Operator Mono" charset="0"/>
              </a:rPr>
              <a:t> // Fallback to cache</a:t>
            </a:r>
            <a:endParaRPr lang="en-US" sz="3200" dirty="0">
              <a:solidFill>
                <a:srgbClr val="D4D4D4"/>
              </a:solidFill>
              <a:latin typeface="Operator Mono" charset="0"/>
            </a:endParaRPr>
          </a:p>
          <a:p>
            <a:pPr lvl="1"/>
            <a:r>
              <a:rPr lang="en-US" sz="3200" dirty="0">
                <a:latin typeface="Operator Mono" charset="0"/>
              </a:rPr>
              <a:t>.catch(err =&gt; </a:t>
            </a:r>
            <a:r>
              <a:rPr lang="en-US" sz="3200" dirty="0" err="1">
                <a:latin typeface="Operator Mono" charset="0"/>
              </a:rPr>
              <a:t>caches.match</a:t>
            </a:r>
            <a:r>
              <a:rPr lang="en-US" sz="3200" dirty="0">
                <a:latin typeface="Operator Mono" charset="0"/>
              </a:rPr>
              <a:t>(request))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374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2478119" y="575553"/>
            <a:ext cx="7255003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 dirty="0"/>
              <a:t>Network first, falling back to cache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70022" y="1791437"/>
            <a:ext cx="1041132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1"/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sz="3200" dirty="0">
                <a:latin typeface="Operator Mono" charset="0"/>
              </a:rPr>
              <a:t>.then((res) =&gt; {</a:t>
            </a:r>
          </a:p>
          <a:p>
            <a:pPr lvl="2"/>
            <a:r>
              <a:rPr lang="en-US" sz="3200" dirty="0" err="1">
                <a:latin typeface="Operator Mono" charset="0"/>
              </a:rPr>
              <a:t>caches.open</a:t>
            </a:r>
            <a:r>
              <a:rPr lang="en-US" sz="3200" dirty="0">
                <a:latin typeface="Operator Mono" charset="0"/>
              </a:rPr>
              <a:t>(DYNAMIC_CACHE_VERSION</a:t>
            </a:r>
            <a:r>
              <a:rPr lang="en-US" sz="3200" dirty="0" smtClean="0">
                <a:latin typeface="Operator Mono" charset="0"/>
              </a:rPr>
              <a:t>)</a:t>
            </a:r>
          </a:p>
          <a:p>
            <a:pPr lvl="2"/>
            <a:r>
              <a:rPr lang="en-US" sz="3200" dirty="0" smtClean="0">
                <a:latin typeface="Operator Mono" charset="0"/>
              </a:rPr>
              <a:t>.</a:t>
            </a:r>
            <a:r>
              <a:rPr lang="en-US" sz="3200" dirty="0">
                <a:latin typeface="Operator Mono" charset="0"/>
              </a:rPr>
              <a:t>then(cache =&gt; </a:t>
            </a:r>
            <a:r>
              <a:rPr lang="en-US" sz="3200" dirty="0" err="1">
                <a:latin typeface="Operator Mono" charset="0"/>
              </a:rPr>
              <a:t>cache.put</a:t>
            </a:r>
            <a:r>
              <a:rPr lang="en-US" sz="3200" dirty="0">
                <a:latin typeface="Operator Mono" charset="0"/>
              </a:rPr>
              <a:t>(request, res));</a:t>
            </a:r>
          </a:p>
          <a:p>
            <a:pPr lvl="2"/>
            <a:r>
              <a:rPr lang="en-US" sz="3200" dirty="0">
                <a:latin typeface="Operator Mono" charset="0"/>
              </a:rPr>
              <a:t>return </a:t>
            </a:r>
            <a:r>
              <a:rPr lang="en-US" sz="3200" dirty="0" err="1">
                <a:latin typeface="Operator Mono" charset="0"/>
              </a:rPr>
              <a:t>res.clone</a:t>
            </a:r>
            <a:r>
              <a:rPr lang="en-US" sz="3200" dirty="0">
                <a:latin typeface="Operator Mono" charset="0"/>
              </a:rPr>
              <a:t>();</a:t>
            </a:r>
          </a:p>
          <a:p>
            <a:pPr lvl="2"/>
            <a:r>
              <a:rPr lang="en-US" sz="3200" dirty="0">
                <a:latin typeface="Operator Mono" charset="0"/>
              </a:rPr>
              <a:t>}) // Fallback to cache</a:t>
            </a:r>
          </a:p>
          <a:p>
            <a:pPr lvl="1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err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3397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133074" y="639722"/>
            <a:ext cx="594438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with Network Update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524102"/>
            <a:ext cx="10411326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</a:p>
          <a:p>
            <a:pPr lvl="2"/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caches</a:t>
            </a:r>
            <a:endParaRPr lang="en-US" sz="3200" dirty="0">
              <a:solidFill>
                <a:srgbClr val="D4D4D4"/>
              </a:solidFill>
              <a:latin typeface="Operator Mono" charset="0"/>
            </a:endParaRPr>
          </a:p>
          <a:p>
            <a:pPr lvl="2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 smtClean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3"/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updatedResopnse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sz="3200" dirty="0">
                <a:latin typeface="Operator Mono" charset="0"/>
              </a:rPr>
              <a:t>fetch(request).then((</a:t>
            </a:r>
            <a:r>
              <a:rPr lang="en-US" sz="3200" dirty="0" err="1">
                <a:latin typeface="Operator Mono" charset="0"/>
              </a:rPr>
              <a:t>newRes</a:t>
            </a:r>
            <a:r>
              <a:rPr lang="en-US" sz="3200" dirty="0">
                <a:latin typeface="Operator Mono" charset="0"/>
              </a:rPr>
              <a:t>) =&gt; {</a:t>
            </a:r>
          </a:p>
          <a:p>
            <a:pPr lvl="3"/>
            <a:r>
              <a:rPr lang="en-US" sz="3200" dirty="0" err="1">
                <a:latin typeface="Operator Mono" charset="0"/>
              </a:rPr>
              <a:t>cache.put</a:t>
            </a:r>
            <a:r>
              <a:rPr lang="en-US" sz="3200" dirty="0">
                <a:latin typeface="Operator Mono" charset="0"/>
              </a:rPr>
              <a:t>(request, </a:t>
            </a:r>
            <a:r>
              <a:rPr lang="en-US" sz="3200" dirty="0" err="1">
                <a:latin typeface="Operator Mono" charset="0"/>
              </a:rPr>
              <a:t>newRes.clone</a:t>
            </a:r>
            <a:r>
              <a:rPr lang="en-US" sz="3200" dirty="0">
                <a:latin typeface="Operator Mono" charset="0"/>
              </a:rPr>
              <a:t>());</a:t>
            </a:r>
          </a:p>
          <a:p>
            <a:pPr lvl="3"/>
            <a:r>
              <a:rPr lang="en-US" sz="3200" dirty="0">
                <a:latin typeface="Operator Mono" charset="0"/>
              </a:rPr>
              <a:t>return </a:t>
            </a:r>
            <a:r>
              <a:rPr lang="en-US" sz="3200" dirty="0" err="1">
                <a:latin typeface="Operator Mono" charset="0"/>
              </a:rPr>
              <a:t>newRes</a:t>
            </a:r>
            <a:r>
              <a:rPr lang="en-US" sz="3200" dirty="0">
                <a:latin typeface="Operator Mono" charset="0"/>
              </a:rPr>
              <a:t>;</a:t>
            </a:r>
          </a:p>
          <a:p>
            <a:pPr lvl="2"/>
            <a:r>
              <a:rPr lang="en-US" sz="3200" dirty="0" smtClean="0">
                <a:latin typeface="Operator Mono" charset="0"/>
              </a:rPr>
              <a:t>});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sz="3200" dirty="0">
                <a:solidFill>
                  <a:srgbClr val="D4D4D4"/>
                </a:solidFill>
                <a:latin typeface="Operator Mono" charset="0"/>
              </a:rPr>
            </a:br>
            <a:r>
              <a:rPr lang="en-US" sz="3200" dirty="0" smtClean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 smtClean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||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updatedResopnse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})</a:t>
            </a:r>
          </a:p>
          <a:p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sz="3200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385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133074" y="639722"/>
            <a:ext cx="594438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with Network Update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524102"/>
            <a:ext cx="10411326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err="1">
                <a:latin typeface="Operator Mono" charset="0"/>
              </a:rPr>
              <a:t>event.respondWith</a:t>
            </a:r>
            <a:r>
              <a:rPr lang="en-US" sz="3200" dirty="0">
                <a:latin typeface="Operator Mono" charset="0"/>
              </a:rPr>
              <a:t>(</a:t>
            </a:r>
          </a:p>
          <a:p>
            <a:pPr lvl="2"/>
            <a:r>
              <a:rPr lang="en-US" sz="3200" dirty="0">
                <a:latin typeface="Operator Mono" charset="0"/>
              </a:rPr>
              <a:t>caches</a:t>
            </a:r>
          </a:p>
          <a:p>
            <a:pPr lvl="2"/>
            <a:r>
              <a:rPr lang="en-US" sz="3200" dirty="0">
                <a:latin typeface="Operator Mono" charset="0"/>
              </a:rPr>
              <a:t>.match(request</a:t>
            </a:r>
            <a:r>
              <a:rPr lang="en-US" sz="3200" dirty="0" smtClean="0">
                <a:latin typeface="Operator Mono" charset="0"/>
              </a:rPr>
              <a:t>).</a:t>
            </a:r>
            <a:r>
              <a:rPr lang="en-US" sz="3200" dirty="0">
                <a:latin typeface="Operator Mono" charset="0"/>
              </a:rPr>
              <a:t>then((res) =&gt; {</a:t>
            </a:r>
          </a:p>
          <a:p>
            <a:pPr lvl="3"/>
            <a:r>
              <a:rPr lang="en-US" sz="3200" dirty="0">
                <a:latin typeface="Operator Mono" charset="0"/>
              </a:rPr>
              <a:t>const </a:t>
            </a:r>
            <a:r>
              <a:rPr lang="en-US" sz="3200" dirty="0" err="1">
                <a:latin typeface="Operator Mono" charset="0"/>
              </a:rPr>
              <a:t>updatedResopnse</a:t>
            </a:r>
            <a:r>
              <a:rPr lang="en-US" sz="3200" dirty="0">
                <a:latin typeface="Operator Mono" charset="0"/>
              </a:rPr>
              <a:t> = 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).</a:t>
            </a:r>
            <a:r>
              <a:rPr lang="en-US" sz="3200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sz="3200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3"/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cache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put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3200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3200" dirty="0" err="1">
                <a:solidFill>
                  <a:srgbClr val="DCDCAA"/>
                </a:solidFill>
                <a:latin typeface="Operator Mono" charset="0"/>
              </a:rPr>
              <a:t>clone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());</a:t>
            </a:r>
          </a:p>
          <a:p>
            <a:pPr lvl="3"/>
            <a:r>
              <a:rPr lang="en-US" sz="3200" dirty="0">
                <a:solidFill>
                  <a:srgbClr val="C586C0"/>
                </a:solidFill>
                <a:latin typeface="Operator Mono" charset="0"/>
              </a:rPr>
              <a:t>return</a:t>
            </a:r>
            <a:r>
              <a:rPr lang="en-US" sz="3200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sz="3200" dirty="0" err="1">
                <a:solidFill>
                  <a:srgbClr val="9CDCFE"/>
                </a:solidFill>
                <a:latin typeface="Operator Mono" charset="0"/>
              </a:rPr>
              <a:t>newRes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2"/>
            <a:r>
              <a:rPr lang="en-US" sz="3200" dirty="0" smtClean="0">
                <a:solidFill>
                  <a:srgbClr val="D4D4D4"/>
                </a:solidFill>
                <a:latin typeface="Operator Mono" charset="0"/>
              </a:rPr>
              <a:t>});</a:t>
            </a:r>
            <a:r>
              <a:rPr lang="en-US" sz="3200" dirty="0">
                <a:solidFill>
                  <a:srgbClr val="D4D4D4"/>
                </a:solidFill>
                <a:latin typeface="Operator Mono" charset="0"/>
              </a:rPr>
              <a:t/>
            </a:r>
            <a:br>
              <a:rPr lang="en-US" sz="3200" dirty="0">
                <a:solidFill>
                  <a:srgbClr val="D4D4D4"/>
                </a:solidFill>
                <a:latin typeface="Operator Mono" charset="0"/>
              </a:rPr>
            </a:br>
            <a:r>
              <a:rPr lang="en-US" sz="3200" dirty="0" smtClean="0">
                <a:latin typeface="Operator Mono" charset="0"/>
              </a:rPr>
              <a:t>return </a:t>
            </a:r>
            <a:r>
              <a:rPr lang="en-US" sz="3200" dirty="0">
                <a:latin typeface="Operator Mono" charset="0"/>
              </a:rPr>
              <a:t>res || </a:t>
            </a:r>
            <a:r>
              <a:rPr lang="en-US" sz="3200" dirty="0" err="1">
                <a:latin typeface="Operator Mono" charset="0"/>
              </a:rPr>
              <a:t>updatedResopnse</a:t>
            </a:r>
            <a:r>
              <a:rPr lang="en-US" sz="3200" dirty="0">
                <a:latin typeface="Operator Mono" charset="0"/>
              </a:rPr>
              <a:t>;</a:t>
            </a:r>
          </a:p>
          <a:p>
            <a:pPr lvl="1"/>
            <a:r>
              <a:rPr lang="en-US" sz="3200" dirty="0">
                <a:latin typeface="Operator Mono" charset="0"/>
              </a:rPr>
              <a:t>})</a:t>
            </a:r>
          </a:p>
          <a:p>
            <a:r>
              <a:rPr lang="en-US" sz="3200" dirty="0">
                <a:latin typeface="Operator Mono" charset="0"/>
              </a:rPr>
              <a:t>);</a:t>
            </a:r>
            <a:endParaRPr lang="en-US" sz="3200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454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876753" y="591596"/>
            <a:ext cx="483523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&amp; Network Race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781405"/>
            <a:ext cx="1041132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promiseRace</a:t>
            </a:r>
            <a:r>
              <a:rPr lang="en-US" dirty="0">
                <a:latin typeface="Operator Mono" charset="0"/>
              </a:rPr>
              <a:t> = new Promise((resolve, reject) =&gt; {</a:t>
            </a:r>
          </a:p>
          <a:p>
            <a:pPr lvl="1"/>
            <a:r>
              <a:rPr lang="en-US" dirty="0">
                <a:latin typeface="Operator Mono" charset="0"/>
              </a:rPr>
              <a:t>let </a:t>
            </a:r>
            <a:r>
              <a:rPr lang="en-US" dirty="0" err="1">
                <a:latin typeface="Operator Mono" charset="0"/>
              </a:rPr>
              <a:t>firstRejectionReceived</a:t>
            </a:r>
            <a:r>
              <a:rPr lang="en-US" dirty="0">
                <a:latin typeface="Operator Mono" charset="0"/>
              </a:rPr>
              <a:t> = false;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 = () =&gt; {</a:t>
            </a:r>
          </a:p>
          <a:p>
            <a:pPr lvl="2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firstRejectionReceived</a:t>
            </a:r>
            <a:r>
              <a:rPr lang="en-US" dirty="0">
                <a:latin typeface="Operator Mono" charset="0"/>
              </a:rPr>
              <a:t>) {</a:t>
            </a:r>
          </a:p>
          <a:p>
            <a:pPr lvl="2"/>
            <a:r>
              <a:rPr lang="en-US" dirty="0" smtClean="0">
                <a:latin typeface="Operator Mono" charset="0"/>
              </a:rPr>
              <a:t>  reject</a:t>
            </a:r>
            <a:r>
              <a:rPr lang="en-US" dirty="0">
                <a:latin typeface="Operator Mono" charset="0"/>
              </a:rPr>
              <a:t>('No response received.');</a:t>
            </a:r>
          </a:p>
          <a:p>
            <a:pPr lvl="2"/>
            <a:r>
              <a:rPr lang="en-US" dirty="0">
                <a:latin typeface="Operator Mono" charset="0"/>
              </a:rPr>
              <a:t>} else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firstRejectionReceived</a:t>
            </a:r>
            <a:r>
              <a:rPr lang="en-US" dirty="0" smtClean="0">
                <a:latin typeface="Operator Mono" charset="0"/>
              </a:rPr>
              <a:t> </a:t>
            </a:r>
            <a:r>
              <a:rPr lang="en-US" dirty="0">
                <a:latin typeface="Operator Mono" charset="0"/>
              </a:rPr>
              <a:t>= true;</a:t>
            </a:r>
          </a:p>
          <a:p>
            <a:pPr lvl="2"/>
            <a:r>
              <a:rPr lang="en-US" dirty="0">
                <a:latin typeface="Operator Mono" charset="0"/>
              </a:rPr>
              <a:t>}</a:t>
            </a:r>
          </a:p>
          <a:p>
            <a:pPr lvl="1"/>
            <a:r>
              <a:rPr lang="en-US" dirty="0">
                <a:latin typeface="Operator Mono" charset="0"/>
              </a:rPr>
              <a:t>};</a:t>
            </a:r>
          </a:p>
          <a:p>
            <a:pPr lvl="1"/>
            <a:r>
              <a:rPr lang="en-US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ok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? 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: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latin typeface="Operator Mono" charset="0"/>
              </a:rPr>
              <a:t>caches.match</a:t>
            </a:r>
            <a:r>
              <a:rPr lang="en-US" dirty="0">
                <a:latin typeface="Operator Mono" charset="0"/>
              </a:rPr>
              <a:t>(request)</a:t>
            </a:r>
          </a:p>
          <a:p>
            <a:pPr lvl="1"/>
            <a:r>
              <a:rPr lang="en-US" dirty="0">
                <a:latin typeface="Operator Mono" charset="0"/>
              </a:rPr>
              <a:t>.then(res =&gt; res ? resolve(res) : 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latin typeface="Operator Mono" charset="0"/>
              </a:rPr>
              <a:t>.catch(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latin typeface="Operator Mono" charset="0"/>
              </a:rPr>
              <a:t>});</a:t>
            </a:r>
          </a:p>
          <a:p>
            <a:r>
              <a:rPr lang="en-US" dirty="0" err="1">
                <a:latin typeface="Operator Mono" charset="0"/>
              </a:rPr>
              <a:t>event.respondWith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promiseRace</a:t>
            </a:r>
            <a:r>
              <a:rPr lang="en-US" dirty="0">
                <a:latin typeface="Operator Mono" charset="0"/>
              </a:rPr>
              <a:t>);</a:t>
            </a:r>
            <a:endParaRPr lang="en-US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650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876753" y="591596"/>
            <a:ext cx="483523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&amp; Network Race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781405"/>
            <a:ext cx="1041132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promiseRace</a:t>
            </a:r>
            <a:r>
              <a:rPr lang="en-US" dirty="0">
                <a:latin typeface="Operator Mono" charset="0"/>
              </a:rPr>
              <a:t> = new Promise((resolve, reject) =&gt; {</a:t>
            </a:r>
          </a:p>
          <a:p>
            <a:pPr lvl="1"/>
            <a:r>
              <a:rPr lang="en-US" dirty="0">
                <a:latin typeface="Operator Mono" charset="0"/>
              </a:rPr>
              <a:t>let </a:t>
            </a:r>
            <a:r>
              <a:rPr lang="en-US" dirty="0" err="1">
                <a:latin typeface="Operator Mono" charset="0"/>
              </a:rPr>
              <a:t>firstRejectionReceived</a:t>
            </a:r>
            <a:r>
              <a:rPr lang="en-US" dirty="0">
                <a:latin typeface="Operator Mono" charset="0"/>
              </a:rPr>
              <a:t> = false;</a:t>
            </a:r>
          </a:p>
          <a:p>
            <a:pPr lvl="1"/>
            <a:r>
              <a:rPr lang="en-US" dirty="0">
                <a:latin typeface="Operator Mono" charset="0"/>
              </a:rPr>
              <a:t>const 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 = () =&gt; {</a:t>
            </a:r>
          </a:p>
          <a:p>
            <a:pPr lvl="2"/>
            <a:r>
              <a:rPr lang="en-US" dirty="0">
                <a:latin typeface="Operator Mono" charset="0"/>
              </a:rPr>
              <a:t>if (</a:t>
            </a:r>
            <a:r>
              <a:rPr lang="en-US" dirty="0" err="1">
                <a:latin typeface="Operator Mono" charset="0"/>
              </a:rPr>
              <a:t>firstRejectionReceived</a:t>
            </a:r>
            <a:r>
              <a:rPr lang="en-US" dirty="0">
                <a:latin typeface="Operator Mono" charset="0"/>
              </a:rPr>
              <a:t>) {</a:t>
            </a:r>
          </a:p>
          <a:p>
            <a:pPr lvl="2"/>
            <a:r>
              <a:rPr lang="en-US" dirty="0" smtClean="0">
                <a:latin typeface="Operator Mono" charset="0"/>
              </a:rPr>
              <a:t>  reject</a:t>
            </a:r>
            <a:r>
              <a:rPr lang="en-US" dirty="0">
                <a:latin typeface="Operator Mono" charset="0"/>
              </a:rPr>
              <a:t>('No response received.');</a:t>
            </a:r>
          </a:p>
          <a:p>
            <a:pPr lvl="2"/>
            <a:r>
              <a:rPr lang="en-US" dirty="0">
                <a:latin typeface="Operator Mono" charset="0"/>
              </a:rPr>
              <a:t>} else {</a:t>
            </a:r>
          </a:p>
          <a:p>
            <a:pPr lvl="2"/>
            <a:r>
              <a:rPr lang="en-US" dirty="0" smtClean="0">
                <a:latin typeface="Operator Mono" charset="0"/>
              </a:rPr>
              <a:t>  </a:t>
            </a:r>
            <a:r>
              <a:rPr lang="en-US" dirty="0" err="1" smtClean="0">
                <a:latin typeface="Operator Mono" charset="0"/>
              </a:rPr>
              <a:t>firstRejectionReceived</a:t>
            </a:r>
            <a:r>
              <a:rPr lang="en-US" dirty="0" smtClean="0">
                <a:latin typeface="Operator Mono" charset="0"/>
              </a:rPr>
              <a:t> </a:t>
            </a:r>
            <a:r>
              <a:rPr lang="en-US" dirty="0">
                <a:latin typeface="Operator Mono" charset="0"/>
              </a:rPr>
              <a:t>= true;</a:t>
            </a:r>
          </a:p>
          <a:p>
            <a:pPr lvl="2"/>
            <a:r>
              <a:rPr lang="en-US" dirty="0">
                <a:latin typeface="Operator Mono" charset="0"/>
              </a:rPr>
              <a:t>}</a:t>
            </a:r>
          </a:p>
          <a:p>
            <a:pPr lvl="1"/>
            <a:r>
              <a:rPr lang="en-US" dirty="0">
                <a:latin typeface="Operator Mono" charset="0"/>
              </a:rPr>
              <a:t>};</a:t>
            </a:r>
          </a:p>
          <a:p>
            <a:pPr lvl="1"/>
            <a:r>
              <a:rPr lang="en-US" dirty="0">
                <a:latin typeface="Operator Mono" charset="0"/>
              </a:rPr>
              <a:t>fetch(request)</a:t>
            </a:r>
          </a:p>
          <a:p>
            <a:pPr lvl="1"/>
            <a:r>
              <a:rPr lang="en-US" dirty="0">
                <a:latin typeface="Operator Mono" charset="0"/>
              </a:rPr>
              <a:t>.then(res =&gt; </a:t>
            </a:r>
            <a:r>
              <a:rPr lang="en-US" dirty="0" err="1">
                <a:latin typeface="Operator Mono" charset="0"/>
              </a:rPr>
              <a:t>res.ok</a:t>
            </a:r>
            <a:r>
              <a:rPr lang="en-US" dirty="0">
                <a:latin typeface="Operator Mono" charset="0"/>
              </a:rPr>
              <a:t> ? resolve(res) : 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latin typeface="Operator Mono" charset="0"/>
              </a:rPr>
              <a:t>.catch(</a:t>
            </a:r>
            <a:r>
              <a:rPr lang="en-US" dirty="0" err="1">
                <a:latin typeface="Operator Mono" charset="0"/>
              </a:rPr>
              <a:t>rejectOnce</a:t>
            </a:r>
            <a:r>
              <a:rPr lang="en-US" dirty="0"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? 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: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r>
              <a:rPr lang="en-US" dirty="0" err="1">
                <a:latin typeface="Operator Mono" charset="0"/>
              </a:rPr>
              <a:t>event.respondWith</a:t>
            </a:r>
            <a:r>
              <a:rPr lang="en-US" dirty="0">
                <a:latin typeface="Operator Mono" charset="0"/>
              </a:rPr>
              <a:t>(</a:t>
            </a:r>
            <a:r>
              <a:rPr lang="en-US" dirty="0" err="1">
                <a:latin typeface="Operator Mono" charset="0"/>
              </a:rPr>
              <a:t>promiseRace</a:t>
            </a:r>
            <a:r>
              <a:rPr lang="en-US" dirty="0">
                <a:latin typeface="Operator Mono" charset="0"/>
              </a:rPr>
              <a:t>);</a:t>
            </a:r>
            <a:endParaRPr lang="en-US" b="0" dirty="0"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598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/>
          <p:cNvSpPr txBox="1"/>
          <p:nvPr/>
        </p:nvSpPr>
        <p:spPr>
          <a:xfrm>
            <a:off x="3876753" y="591596"/>
            <a:ext cx="4835238" cy="657105"/>
          </a:xfrm>
          <a:prstGeom prst="rect">
            <a:avLst/>
          </a:prstGeom>
          <a:noFill/>
        </p:spPr>
        <p:txBody>
          <a:bodyPr wrap="none" lIns="41150" tIns="20575" rIns="41150" bIns="20575" rtlCol="0">
            <a:spAutoFit/>
          </a:bodyPr>
          <a:lstStyle/>
          <a:p>
            <a:r>
              <a:rPr lang="en-US" sz="4000"/>
              <a:t>Cache &amp; Network Race</a:t>
            </a:r>
          </a:p>
        </p:txBody>
      </p:sp>
      <p:sp>
        <p:nvSpPr>
          <p:cNvPr id="26" name="Rectangle 25"/>
          <p:cNvSpPr/>
          <p:nvPr/>
        </p:nvSpPr>
        <p:spPr>
          <a:xfrm>
            <a:off x="5755744" y="1454186"/>
            <a:ext cx="699049" cy="41158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41113" tIns="20558" rIns="41113" bIns="20558" rtlCol="0" anchor="ctr"/>
          <a:lstStyle/>
          <a:p>
            <a:pPr algn="ctr"/>
            <a:endParaRPr lang="en-US" sz="1264">
              <a:solidFill>
                <a:schemeClr val="accent2"/>
              </a:solidFill>
              <a:latin typeface="Lato Light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50081" y="1781405"/>
            <a:ext cx="10411326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promiseRace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new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4EC9B0"/>
                </a:solidFill>
                <a:latin typeface="Operator Mono" charset="0"/>
              </a:rPr>
              <a:t>Promise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,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reject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Operator Mono" charset="0"/>
              </a:rPr>
              <a:t>let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firstRejectionReceived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 false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1"/>
            <a:r>
              <a:rPr lang="en-US" dirty="0">
                <a:solidFill>
                  <a:srgbClr val="569CD6"/>
                </a:solidFill>
                <a:latin typeface="Operator Mono" charset="0"/>
              </a:rPr>
              <a:t>const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= ()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dirty="0">
                <a:solidFill>
                  <a:srgbClr val="C586C0"/>
                </a:solidFill>
                <a:latin typeface="Operator Mono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firstRejectionReceived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pPr lvl="2"/>
            <a:r>
              <a:rPr lang="en-US" dirty="0" smtClean="0">
                <a:solidFill>
                  <a:srgbClr val="DCDCAA"/>
                </a:solidFill>
                <a:latin typeface="Operator Mono" charset="0"/>
              </a:rPr>
              <a:t>  reject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Operator Mono" charset="0"/>
              </a:rPr>
              <a:t>'No response received.'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  <a:r>
              <a:rPr lang="en-US" dirty="0">
                <a:solidFill>
                  <a:srgbClr val="C586C0"/>
                </a:solidFill>
                <a:latin typeface="Operator Mono" charset="0"/>
              </a:rPr>
              <a:t> else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{</a:t>
            </a:r>
          </a:p>
          <a:p>
            <a:pPr lvl="2"/>
            <a:r>
              <a:rPr lang="en-US" dirty="0" smtClean="0">
                <a:solidFill>
                  <a:srgbClr val="9CDCFE"/>
                </a:solidFill>
                <a:latin typeface="Operator Mono" charset="0"/>
              </a:rPr>
              <a:t>  </a:t>
            </a:r>
            <a:r>
              <a:rPr lang="en-US" dirty="0" err="1" smtClean="0">
                <a:solidFill>
                  <a:srgbClr val="9CDCFE"/>
                </a:solidFill>
                <a:latin typeface="Operator Mono" charset="0"/>
              </a:rPr>
              <a:t>firstRejectionReceived</a:t>
            </a:r>
            <a:r>
              <a:rPr lang="en-US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=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 true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pPr lvl="2"/>
            <a:r>
              <a:rPr lang="en-US" dirty="0">
                <a:solidFill>
                  <a:srgbClr val="D4D4D4"/>
                </a:solidFill>
                <a:latin typeface="Operator Mono" charset="0"/>
              </a:rPr>
              <a:t>}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};</a:t>
            </a:r>
          </a:p>
          <a:p>
            <a:pPr lvl="1"/>
            <a:r>
              <a:rPr lang="en-US" dirty="0">
                <a:solidFill>
                  <a:srgbClr val="DCDCAA"/>
                </a:solidFill>
                <a:latin typeface="Operator Mono" charset="0"/>
              </a:rPr>
              <a:t>fetch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ok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? 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: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caches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match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request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then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dirty="0">
                <a:solidFill>
                  <a:srgbClr val="569CD6"/>
                </a:solidFill>
                <a:latin typeface="Operator Mono" charset="0"/>
              </a:rPr>
              <a:t>=&gt;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 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 ? 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resolve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Operator Mono" charset="0"/>
              </a:rPr>
              <a:t>res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 : 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())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>
                <a:solidFill>
                  <a:srgbClr val="DCDCAA"/>
                </a:solidFill>
                <a:latin typeface="Operator Mono" charset="0"/>
              </a:rPr>
              <a:t>catch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rejectOnce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</a:p>
          <a:p>
            <a:pPr lvl="1"/>
            <a:r>
              <a:rPr lang="en-US" dirty="0">
                <a:solidFill>
                  <a:srgbClr val="D4D4D4"/>
                </a:solidFill>
                <a:latin typeface="Operator Mono" charset="0"/>
              </a:rPr>
              <a:t>});</a:t>
            </a:r>
          </a:p>
          <a:p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dirty="0" err="1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Operator Mono" charset="0"/>
              </a:rPr>
              <a:t>respondWith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Operator Mono" charset="0"/>
              </a:rPr>
              <a:t>promiseRace</a:t>
            </a:r>
            <a:r>
              <a:rPr lang="en-US" dirty="0">
                <a:solidFill>
                  <a:srgbClr val="D4D4D4"/>
                </a:solidFill>
                <a:latin typeface="Operator Mono" charset="0"/>
              </a:rPr>
              <a:t>);</a:t>
            </a:r>
            <a:endParaRPr lang="en-US" b="0" dirty="0">
              <a:solidFill>
                <a:srgbClr val="D4D4D4"/>
              </a:solidFill>
              <a:effectLst/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401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>
        <p14:gallery dir="l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330618" y="2682134"/>
            <a:ext cx="56851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ELSE</a:t>
            </a:r>
            <a:r>
              <a:rPr lang="mr-IN" sz="6000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…</a:t>
            </a:r>
            <a:endParaRPr lang="en-US" sz="6000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340656" y="1757209"/>
            <a:ext cx="2848857" cy="10344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122" b="1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WHAT </a:t>
            </a:r>
            <a:endParaRPr lang="en-US" sz="6122" b="1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397161" y="3936397"/>
            <a:ext cx="2257910" cy="102205"/>
            <a:chOff x="6927228" y="7552706"/>
            <a:chExt cx="5016271" cy="22706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 rot="18861538">
              <a:off x="6927228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 rot="18861538">
              <a:off x="7142741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0" name="Oval 9"/>
            <p:cNvSpPr>
              <a:spLocks noChangeAspect="1"/>
            </p:cNvSpPr>
            <p:nvPr/>
          </p:nvSpPr>
          <p:spPr>
            <a:xfrm rot="18861538">
              <a:off x="7358254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1" name="Oval 10"/>
            <p:cNvSpPr>
              <a:spLocks noChangeAspect="1"/>
            </p:cNvSpPr>
            <p:nvPr/>
          </p:nvSpPr>
          <p:spPr>
            <a:xfrm rot="18861538">
              <a:off x="7573766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2" name="Oval 11"/>
            <p:cNvSpPr>
              <a:spLocks noChangeAspect="1"/>
            </p:cNvSpPr>
            <p:nvPr/>
          </p:nvSpPr>
          <p:spPr>
            <a:xfrm rot="18861538">
              <a:off x="7789279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3" name="Oval 12"/>
            <p:cNvSpPr>
              <a:spLocks noChangeAspect="1"/>
            </p:cNvSpPr>
            <p:nvPr/>
          </p:nvSpPr>
          <p:spPr>
            <a:xfrm rot="18861538">
              <a:off x="8004792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5" name="Oval 14"/>
            <p:cNvSpPr>
              <a:spLocks noChangeAspect="1"/>
            </p:cNvSpPr>
            <p:nvPr/>
          </p:nvSpPr>
          <p:spPr>
            <a:xfrm rot="18861538">
              <a:off x="8220304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6" name="Oval 15"/>
            <p:cNvSpPr>
              <a:spLocks noChangeAspect="1"/>
            </p:cNvSpPr>
            <p:nvPr/>
          </p:nvSpPr>
          <p:spPr>
            <a:xfrm rot="18861538">
              <a:off x="8435817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7" name="Oval 16"/>
            <p:cNvSpPr>
              <a:spLocks noChangeAspect="1"/>
            </p:cNvSpPr>
            <p:nvPr/>
          </p:nvSpPr>
          <p:spPr>
            <a:xfrm rot="18861538">
              <a:off x="8651330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8" name="Oval 17"/>
            <p:cNvSpPr>
              <a:spLocks noChangeAspect="1"/>
            </p:cNvSpPr>
            <p:nvPr/>
          </p:nvSpPr>
          <p:spPr>
            <a:xfrm rot="18861538">
              <a:off x="8866842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 rot="18861538">
              <a:off x="9082355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0" name="Oval 19"/>
            <p:cNvSpPr>
              <a:spLocks noChangeAspect="1"/>
            </p:cNvSpPr>
            <p:nvPr/>
          </p:nvSpPr>
          <p:spPr>
            <a:xfrm rot="18861538">
              <a:off x="9297868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1" name="Oval 20"/>
            <p:cNvSpPr>
              <a:spLocks noChangeAspect="1"/>
            </p:cNvSpPr>
            <p:nvPr/>
          </p:nvSpPr>
          <p:spPr>
            <a:xfrm rot="18861538">
              <a:off x="6927228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2" name="Oval 21"/>
            <p:cNvSpPr>
              <a:spLocks noChangeAspect="1"/>
            </p:cNvSpPr>
            <p:nvPr/>
          </p:nvSpPr>
          <p:spPr>
            <a:xfrm rot="18861538">
              <a:off x="7142741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 rot="18861538">
              <a:off x="7358254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4" name="Oval 23"/>
            <p:cNvSpPr>
              <a:spLocks noChangeAspect="1"/>
            </p:cNvSpPr>
            <p:nvPr/>
          </p:nvSpPr>
          <p:spPr>
            <a:xfrm rot="18861538">
              <a:off x="7573766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 rot="18861538">
              <a:off x="7789279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6" name="Oval 25"/>
            <p:cNvSpPr>
              <a:spLocks noChangeAspect="1"/>
            </p:cNvSpPr>
            <p:nvPr/>
          </p:nvSpPr>
          <p:spPr>
            <a:xfrm rot="18861538">
              <a:off x="8004792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 rot="18861538">
              <a:off x="8220304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8" name="Oval 27"/>
            <p:cNvSpPr>
              <a:spLocks noChangeAspect="1"/>
            </p:cNvSpPr>
            <p:nvPr/>
          </p:nvSpPr>
          <p:spPr>
            <a:xfrm rot="18861538">
              <a:off x="8435817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29" name="Oval 28"/>
            <p:cNvSpPr>
              <a:spLocks noChangeAspect="1"/>
            </p:cNvSpPr>
            <p:nvPr/>
          </p:nvSpPr>
          <p:spPr>
            <a:xfrm rot="18861538">
              <a:off x="8651330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0" name="Oval 29"/>
            <p:cNvSpPr>
              <a:spLocks noChangeAspect="1"/>
            </p:cNvSpPr>
            <p:nvPr/>
          </p:nvSpPr>
          <p:spPr>
            <a:xfrm rot="18861538">
              <a:off x="8866842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1" name="Oval 30"/>
            <p:cNvSpPr>
              <a:spLocks noChangeAspect="1"/>
            </p:cNvSpPr>
            <p:nvPr/>
          </p:nvSpPr>
          <p:spPr>
            <a:xfrm rot="18861538">
              <a:off x="9082355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2" name="Oval 31"/>
            <p:cNvSpPr>
              <a:spLocks noChangeAspect="1"/>
            </p:cNvSpPr>
            <p:nvPr/>
          </p:nvSpPr>
          <p:spPr>
            <a:xfrm rot="18861538">
              <a:off x="9297868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3" name="Oval 32"/>
            <p:cNvSpPr>
              <a:spLocks noChangeAspect="1"/>
            </p:cNvSpPr>
            <p:nvPr/>
          </p:nvSpPr>
          <p:spPr>
            <a:xfrm rot="18861538">
              <a:off x="9508851" y="771191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4" name="Oval 33"/>
            <p:cNvSpPr>
              <a:spLocks noChangeAspect="1"/>
            </p:cNvSpPr>
            <p:nvPr/>
          </p:nvSpPr>
          <p:spPr>
            <a:xfrm rot="18861538">
              <a:off x="9724364" y="770950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5" name="Oval 34"/>
            <p:cNvSpPr>
              <a:spLocks noChangeAspect="1"/>
            </p:cNvSpPr>
            <p:nvPr/>
          </p:nvSpPr>
          <p:spPr>
            <a:xfrm rot="18861538">
              <a:off x="9939877" y="770709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6" name="Oval 35"/>
            <p:cNvSpPr>
              <a:spLocks noChangeAspect="1"/>
            </p:cNvSpPr>
            <p:nvPr/>
          </p:nvSpPr>
          <p:spPr>
            <a:xfrm rot="18861538">
              <a:off x="10155389" y="771263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7" name="Oval 36"/>
            <p:cNvSpPr>
              <a:spLocks noChangeAspect="1"/>
            </p:cNvSpPr>
            <p:nvPr/>
          </p:nvSpPr>
          <p:spPr>
            <a:xfrm rot="18861538">
              <a:off x="10370902" y="771022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8" name="Oval 37"/>
            <p:cNvSpPr>
              <a:spLocks noChangeAspect="1"/>
            </p:cNvSpPr>
            <p:nvPr/>
          </p:nvSpPr>
          <p:spPr>
            <a:xfrm rot="18861538">
              <a:off x="10586415" y="771576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39" name="Oval 38"/>
            <p:cNvSpPr>
              <a:spLocks noChangeAspect="1"/>
            </p:cNvSpPr>
            <p:nvPr/>
          </p:nvSpPr>
          <p:spPr>
            <a:xfrm rot="18861538">
              <a:off x="10801927" y="771334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0" name="Oval 39"/>
            <p:cNvSpPr>
              <a:spLocks noChangeAspect="1"/>
            </p:cNvSpPr>
            <p:nvPr/>
          </p:nvSpPr>
          <p:spPr>
            <a:xfrm rot="18861538">
              <a:off x="11017440" y="771093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1" name="Oval 40"/>
            <p:cNvSpPr>
              <a:spLocks noChangeAspect="1"/>
            </p:cNvSpPr>
            <p:nvPr/>
          </p:nvSpPr>
          <p:spPr>
            <a:xfrm rot="18861538">
              <a:off x="11232953" y="770852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2" name="Oval 41"/>
            <p:cNvSpPr>
              <a:spLocks noChangeAspect="1"/>
            </p:cNvSpPr>
            <p:nvPr/>
          </p:nvSpPr>
          <p:spPr>
            <a:xfrm rot="18861538">
              <a:off x="11448465" y="771406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3" name="Oval 42"/>
            <p:cNvSpPr>
              <a:spLocks noChangeAspect="1"/>
            </p:cNvSpPr>
            <p:nvPr/>
          </p:nvSpPr>
          <p:spPr>
            <a:xfrm rot="18861538">
              <a:off x="11663978" y="771165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4" name="Oval 43"/>
            <p:cNvSpPr>
              <a:spLocks noChangeAspect="1"/>
            </p:cNvSpPr>
            <p:nvPr/>
          </p:nvSpPr>
          <p:spPr>
            <a:xfrm rot="18861538">
              <a:off x="11879491" y="7709243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5" name="Oval 44"/>
            <p:cNvSpPr>
              <a:spLocks noChangeAspect="1"/>
            </p:cNvSpPr>
            <p:nvPr/>
          </p:nvSpPr>
          <p:spPr>
            <a:xfrm rot="18861538">
              <a:off x="9508851" y="755752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6" name="Oval 45"/>
            <p:cNvSpPr>
              <a:spLocks noChangeAspect="1"/>
            </p:cNvSpPr>
            <p:nvPr/>
          </p:nvSpPr>
          <p:spPr>
            <a:xfrm rot="18861538">
              <a:off x="9724364" y="755511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7" name="Oval 46"/>
            <p:cNvSpPr>
              <a:spLocks noChangeAspect="1"/>
            </p:cNvSpPr>
            <p:nvPr/>
          </p:nvSpPr>
          <p:spPr>
            <a:xfrm rot="18861538">
              <a:off x="9939877" y="7552706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8" name="Oval 47"/>
            <p:cNvSpPr>
              <a:spLocks noChangeAspect="1"/>
            </p:cNvSpPr>
            <p:nvPr/>
          </p:nvSpPr>
          <p:spPr>
            <a:xfrm rot="18861538">
              <a:off x="10155389" y="7558245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49" name="Oval 48"/>
            <p:cNvSpPr>
              <a:spLocks noChangeAspect="1"/>
            </p:cNvSpPr>
            <p:nvPr/>
          </p:nvSpPr>
          <p:spPr>
            <a:xfrm rot="18861538">
              <a:off x="10370902" y="755583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0" name="Oval 49"/>
            <p:cNvSpPr>
              <a:spLocks noChangeAspect="1"/>
            </p:cNvSpPr>
            <p:nvPr/>
          </p:nvSpPr>
          <p:spPr>
            <a:xfrm rot="18861538">
              <a:off x="10586415" y="7561374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1" name="Oval 50"/>
            <p:cNvSpPr>
              <a:spLocks noChangeAspect="1"/>
            </p:cNvSpPr>
            <p:nvPr/>
          </p:nvSpPr>
          <p:spPr>
            <a:xfrm rot="18861538">
              <a:off x="10801927" y="7558962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2" name="Oval 51"/>
            <p:cNvSpPr>
              <a:spLocks noChangeAspect="1"/>
            </p:cNvSpPr>
            <p:nvPr/>
          </p:nvSpPr>
          <p:spPr>
            <a:xfrm rot="18861538">
              <a:off x="11017440" y="7556551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3" name="Oval 52"/>
            <p:cNvSpPr>
              <a:spLocks noChangeAspect="1"/>
            </p:cNvSpPr>
            <p:nvPr/>
          </p:nvSpPr>
          <p:spPr>
            <a:xfrm rot="18861538">
              <a:off x="11232953" y="7554140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4" name="Oval 53"/>
            <p:cNvSpPr>
              <a:spLocks noChangeAspect="1"/>
            </p:cNvSpPr>
            <p:nvPr/>
          </p:nvSpPr>
          <p:spPr>
            <a:xfrm rot="18861538">
              <a:off x="11448465" y="7559679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5" name="Oval 54"/>
            <p:cNvSpPr>
              <a:spLocks noChangeAspect="1"/>
            </p:cNvSpPr>
            <p:nvPr/>
          </p:nvSpPr>
          <p:spPr>
            <a:xfrm rot="18861538">
              <a:off x="11663978" y="7557268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  <p:sp>
          <p:nvSpPr>
            <p:cNvPr id="56" name="Oval 55"/>
            <p:cNvSpPr>
              <a:spLocks noChangeAspect="1"/>
            </p:cNvSpPr>
            <p:nvPr/>
          </p:nvSpPr>
          <p:spPr>
            <a:xfrm rot="18861538">
              <a:off x="11879491" y="7554857"/>
              <a:ext cx="64008" cy="64008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1264">
                <a:latin typeface="Lato Light" charset="0"/>
              </a:endParaRPr>
            </a:p>
          </p:txBody>
        </p:sp>
      </p:grpSp>
      <p:pic>
        <p:nvPicPr>
          <p:cNvPr id="57" name="Picture Placeholder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47" r="19747"/>
          <a:stretch>
            <a:fillRect/>
          </a:stretch>
        </p:blipFill>
        <p:spPr>
          <a:xfrm>
            <a:off x="61672" y="143666"/>
            <a:ext cx="7222948" cy="6714334"/>
          </a:xfrm>
          <a:custGeom>
            <a:avLst/>
            <a:gdLst>
              <a:gd name="connsiteX0" fmla="*/ 8955694 w 11724934"/>
              <a:gd name="connsiteY0" fmla="*/ 2976334 h 13428667"/>
              <a:gd name="connsiteX1" fmla="*/ 3330999 w 11724934"/>
              <a:gd name="connsiteY1" fmla="*/ 12125956 h 13428667"/>
              <a:gd name="connsiteX2" fmla="*/ 3074428 w 11724934"/>
              <a:gd name="connsiteY2" fmla="*/ 11690634 h 13428667"/>
              <a:gd name="connsiteX3" fmla="*/ 8133670 w 11724934"/>
              <a:gd name="connsiteY3" fmla="*/ 3460824 h 13428667"/>
              <a:gd name="connsiteX4" fmla="*/ 6613112 w 11724934"/>
              <a:gd name="connsiteY4" fmla="*/ 2045671 h 13428667"/>
              <a:gd name="connsiteX5" fmla="*/ 988418 w 11724934"/>
              <a:gd name="connsiteY5" fmla="*/ 11195294 h 13428667"/>
              <a:gd name="connsiteX6" fmla="*/ 731845 w 11724934"/>
              <a:gd name="connsiteY6" fmla="*/ 10759973 h 13428667"/>
              <a:gd name="connsiteX7" fmla="*/ 5791089 w 11724934"/>
              <a:gd name="connsiteY7" fmla="*/ 2530161 h 13428667"/>
              <a:gd name="connsiteX8" fmla="*/ 10347090 w 11724934"/>
              <a:gd name="connsiteY8" fmla="*/ 1955479 h 13428667"/>
              <a:gd name="connsiteX9" fmla="*/ 3290281 w 11724934"/>
              <a:gd name="connsiteY9" fmla="*/ 13428667 h 13428667"/>
              <a:gd name="connsiteX10" fmla="*/ 2991235 w 11724934"/>
              <a:gd name="connsiteY10" fmla="*/ 12921283 h 13428667"/>
              <a:gd name="connsiteX11" fmla="*/ 9388443 w 11724934"/>
              <a:gd name="connsiteY11" fmla="*/ 2520493 h 13428667"/>
              <a:gd name="connsiteX12" fmla="*/ 9016568 w 11724934"/>
              <a:gd name="connsiteY12" fmla="*/ 1717422 h 13428667"/>
              <a:gd name="connsiteX13" fmla="*/ 3391873 w 11724934"/>
              <a:gd name="connsiteY13" fmla="*/ 10867044 h 13428667"/>
              <a:gd name="connsiteX14" fmla="*/ 3135302 w 11724934"/>
              <a:gd name="connsiteY14" fmla="*/ 10431723 h 13428667"/>
              <a:gd name="connsiteX15" fmla="*/ 8194543 w 11724934"/>
              <a:gd name="connsiteY15" fmla="*/ 2201912 h 13428667"/>
              <a:gd name="connsiteX16" fmla="*/ 8004509 w 11724934"/>
              <a:gd name="connsiteY16" fmla="*/ 1024816 h 13428667"/>
              <a:gd name="connsiteX17" fmla="*/ 947699 w 11724934"/>
              <a:gd name="connsiteY17" fmla="*/ 12498007 h 13428667"/>
              <a:gd name="connsiteX18" fmla="*/ 648653 w 11724934"/>
              <a:gd name="connsiteY18" fmla="*/ 11990622 h 13428667"/>
              <a:gd name="connsiteX19" fmla="*/ 7045862 w 11724934"/>
              <a:gd name="connsiteY19" fmla="*/ 1589830 h 13428667"/>
              <a:gd name="connsiteX20" fmla="*/ 11724934 w 11724934"/>
              <a:gd name="connsiteY20" fmla="*/ 930662 h 13428667"/>
              <a:gd name="connsiteX21" fmla="*/ 4668125 w 11724934"/>
              <a:gd name="connsiteY21" fmla="*/ 12403851 h 13428667"/>
              <a:gd name="connsiteX22" fmla="*/ 4369080 w 11724934"/>
              <a:gd name="connsiteY22" fmla="*/ 11896466 h 13428667"/>
              <a:gd name="connsiteX23" fmla="*/ 10766288 w 11724934"/>
              <a:gd name="connsiteY23" fmla="*/ 1495676 h 13428667"/>
              <a:gd name="connsiteX24" fmla="*/ 6673985 w 11724934"/>
              <a:gd name="connsiteY24" fmla="*/ 786761 h 13428667"/>
              <a:gd name="connsiteX25" fmla="*/ 1049293 w 11724934"/>
              <a:gd name="connsiteY25" fmla="*/ 9936384 h 13428667"/>
              <a:gd name="connsiteX26" fmla="*/ 792719 w 11724934"/>
              <a:gd name="connsiteY26" fmla="*/ 9501062 h 13428667"/>
              <a:gd name="connsiteX27" fmla="*/ 5851961 w 11724934"/>
              <a:gd name="connsiteY27" fmla="*/ 1271251 h 13428667"/>
              <a:gd name="connsiteX28" fmla="*/ 6440843 w 11724934"/>
              <a:gd name="connsiteY28" fmla="*/ 94156 h 13428667"/>
              <a:gd name="connsiteX29" fmla="*/ 278218 w 11724934"/>
              <a:gd name="connsiteY29" fmla="*/ 10053030 h 13428667"/>
              <a:gd name="connsiteX30" fmla="*/ 0 w 11724934"/>
              <a:gd name="connsiteY30" fmla="*/ 9580984 h 13428667"/>
              <a:gd name="connsiteX31" fmla="*/ 5543097 w 11724934"/>
              <a:gd name="connsiteY31" fmla="*/ 623276 h 13428667"/>
              <a:gd name="connsiteX32" fmla="*/ 9382354 w 11724934"/>
              <a:gd name="connsiteY32" fmla="*/ 0 h 13428667"/>
              <a:gd name="connsiteX33" fmla="*/ 2325545 w 11724934"/>
              <a:gd name="connsiteY33" fmla="*/ 11473190 h 13428667"/>
              <a:gd name="connsiteX34" fmla="*/ 2026498 w 11724934"/>
              <a:gd name="connsiteY34" fmla="*/ 10965805 h 13428667"/>
              <a:gd name="connsiteX35" fmla="*/ 8423706 w 11724934"/>
              <a:gd name="connsiteY35" fmla="*/ 565013 h 13428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1724934" h="13428667">
                <a:moveTo>
                  <a:pt x="8955694" y="2976334"/>
                </a:moveTo>
                <a:lnTo>
                  <a:pt x="3330999" y="12125956"/>
                </a:lnTo>
                <a:lnTo>
                  <a:pt x="3074428" y="11690634"/>
                </a:lnTo>
                <a:lnTo>
                  <a:pt x="8133670" y="3460824"/>
                </a:lnTo>
                <a:close/>
                <a:moveTo>
                  <a:pt x="6613112" y="2045671"/>
                </a:moveTo>
                <a:lnTo>
                  <a:pt x="988418" y="11195294"/>
                </a:lnTo>
                <a:lnTo>
                  <a:pt x="731845" y="10759973"/>
                </a:lnTo>
                <a:lnTo>
                  <a:pt x="5791089" y="2530161"/>
                </a:lnTo>
                <a:close/>
                <a:moveTo>
                  <a:pt x="10347090" y="1955479"/>
                </a:moveTo>
                <a:lnTo>
                  <a:pt x="3290281" y="13428667"/>
                </a:lnTo>
                <a:lnTo>
                  <a:pt x="2991235" y="12921283"/>
                </a:lnTo>
                <a:lnTo>
                  <a:pt x="9388443" y="2520493"/>
                </a:lnTo>
                <a:close/>
                <a:moveTo>
                  <a:pt x="9016568" y="1717422"/>
                </a:moveTo>
                <a:lnTo>
                  <a:pt x="3391873" y="10867044"/>
                </a:lnTo>
                <a:lnTo>
                  <a:pt x="3135302" y="10431723"/>
                </a:lnTo>
                <a:lnTo>
                  <a:pt x="8194543" y="2201912"/>
                </a:lnTo>
                <a:close/>
                <a:moveTo>
                  <a:pt x="8004509" y="1024816"/>
                </a:moveTo>
                <a:lnTo>
                  <a:pt x="947699" y="12498007"/>
                </a:lnTo>
                <a:lnTo>
                  <a:pt x="648653" y="11990622"/>
                </a:lnTo>
                <a:lnTo>
                  <a:pt x="7045862" y="1589830"/>
                </a:lnTo>
                <a:close/>
                <a:moveTo>
                  <a:pt x="11724934" y="930662"/>
                </a:moveTo>
                <a:lnTo>
                  <a:pt x="4668125" y="12403851"/>
                </a:lnTo>
                <a:lnTo>
                  <a:pt x="4369080" y="11896466"/>
                </a:lnTo>
                <a:lnTo>
                  <a:pt x="10766288" y="1495676"/>
                </a:lnTo>
                <a:close/>
                <a:moveTo>
                  <a:pt x="6673985" y="786761"/>
                </a:moveTo>
                <a:lnTo>
                  <a:pt x="1049293" y="9936384"/>
                </a:lnTo>
                <a:lnTo>
                  <a:pt x="792719" y="9501062"/>
                </a:lnTo>
                <a:lnTo>
                  <a:pt x="5851961" y="1271251"/>
                </a:lnTo>
                <a:close/>
                <a:moveTo>
                  <a:pt x="6440843" y="94156"/>
                </a:moveTo>
                <a:lnTo>
                  <a:pt x="278218" y="10053030"/>
                </a:lnTo>
                <a:lnTo>
                  <a:pt x="0" y="9580984"/>
                </a:lnTo>
                <a:lnTo>
                  <a:pt x="5543097" y="623276"/>
                </a:lnTo>
                <a:close/>
                <a:moveTo>
                  <a:pt x="9382354" y="0"/>
                </a:moveTo>
                <a:lnTo>
                  <a:pt x="2325545" y="11473190"/>
                </a:lnTo>
                <a:lnTo>
                  <a:pt x="2026498" y="10965805"/>
                </a:lnTo>
                <a:lnTo>
                  <a:pt x="8423706" y="56501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38153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91449" y="452385"/>
            <a:ext cx="492597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Page Visibility API</a:t>
            </a:r>
          </a:p>
          <a:p>
            <a:pPr algn="ctr"/>
            <a:endParaRPr lang="en-US" dirty="0"/>
          </a:p>
          <a:p>
            <a:pPr algn="ctr"/>
            <a:r>
              <a:rPr lang="en-US" sz="1400" dirty="0"/>
              <a:t>The </a:t>
            </a:r>
            <a:r>
              <a:rPr lang="en-US" sz="1400" b="1" dirty="0"/>
              <a:t>Page Visibility API</a:t>
            </a:r>
            <a:r>
              <a:rPr lang="en-US" sz="1400" dirty="0"/>
              <a:t> is useful for the Web </a:t>
            </a:r>
            <a:r>
              <a:rPr lang="en-US" sz="1400" dirty="0" smtClean="0"/>
              <a:t>application</a:t>
            </a:r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to know whether it is currently displayed on the front or not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231529" y="283640"/>
            <a:ext cx="5055551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Payment Request API</a:t>
            </a:r>
          </a:p>
          <a:p>
            <a:pPr algn="ctr"/>
            <a:endParaRPr lang="en-US" dirty="0"/>
          </a:p>
          <a:p>
            <a:pPr algn="ctr"/>
            <a:r>
              <a:rPr lang="en-US" sz="1400" dirty="0" smtClean="0"/>
              <a:t>allows Web </a:t>
            </a:r>
            <a:r>
              <a:rPr lang="en-US" sz="1400" dirty="0"/>
              <a:t>applications to delegate the payment </a:t>
            </a:r>
            <a:endParaRPr lang="en-US" sz="1400" dirty="0" smtClean="0"/>
          </a:p>
          <a:p>
            <a:pPr algn="ctr"/>
            <a:r>
              <a:rPr lang="en-US" sz="1400" dirty="0" smtClean="0"/>
              <a:t>checkout </a:t>
            </a:r>
            <a:r>
              <a:rPr lang="en-US" sz="1400" dirty="0"/>
              <a:t>process to the operating system, </a:t>
            </a:r>
            <a:endParaRPr lang="en-US" sz="1400" dirty="0" smtClean="0"/>
          </a:p>
          <a:p>
            <a:pPr algn="ctr"/>
            <a:r>
              <a:rPr lang="en-US" sz="1400" dirty="0" smtClean="0"/>
              <a:t>allowing </a:t>
            </a:r>
            <a:r>
              <a:rPr lang="en-US" sz="1400" dirty="0"/>
              <a:t>it to use whatever methods and payment </a:t>
            </a:r>
            <a:r>
              <a:rPr lang="en-US" sz="1400" dirty="0" smtClean="0"/>
              <a:t>providers</a:t>
            </a:r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are natively available for the platform and configured for the user</a:t>
            </a:r>
            <a:r>
              <a:rPr lang="en-US" dirty="0"/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603906" y="4555943"/>
            <a:ext cx="4310795" cy="17851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Credential Management</a:t>
            </a:r>
          </a:p>
          <a:p>
            <a:pPr algn="ctr"/>
            <a:endParaRPr lang="en-US" dirty="0"/>
          </a:p>
          <a:p>
            <a:pPr algn="ctr"/>
            <a:r>
              <a:rPr lang="en-US" sz="1200" dirty="0"/>
              <a:t>The </a:t>
            </a:r>
            <a:r>
              <a:rPr lang="en-US" sz="1200" b="1" dirty="0"/>
              <a:t>Credential Management API</a:t>
            </a:r>
            <a:r>
              <a:rPr lang="en-US" sz="1200" dirty="0"/>
              <a:t> allows authorized </a:t>
            </a:r>
            <a:endParaRPr lang="en-US" sz="1200" dirty="0" smtClean="0"/>
          </a:p>
          <a:p>
            <a:pPr algn="ctr"/>
            <a:r>
              <a:rPr lang="en-US" sz="1200" dirty="0" smtClean="0"/>
              <a:t>Web </a:t>
            </a:r>
            <a:r>
              <a:rPr lang="en-US" sz="1200" dirty="0"/>
              <a:t>applications to store and request user </a:t>
            </a:r>
            <a:r>
              <a:rPr lang="en-US" sz="1200" dirty="0" smtClean="0"/>
              <a:t>credentials</a:t>
            </a:r>
          </a:p>
          <a:p>
            <a:pPr algn="ctr"/>
            <a:r>
              <a:rPr lang="en-US" sz="1200" dirty="0" smtClean="0"/>
              <a:t> </a:t>
            </a:r>
            <a:r>
              <a:rPr lang="en-US" sz="1200" dirty="0"/>
              <a:t>(like login and password or federated login data</a:t>
            </a:r>
            <a:r>
              <a:rPr lang="en-US" sz="1200" dirty="0" smtClean="0"/>
              <a:t>)</a:t>
            </a:r>
          </a:p>
          <a:p>
            <a:pPr algn="ctr"/>
            <a:r>
              <a:rPr lang="en-US" sz="1200" dirty="0" smtClean="0"/>
              <a:t> </a:t>
            </a:r>
            <a:r>
              <a:rPr lang="en-US" sz="1200" dirty="0"/>
              <a:t>programmatically on behalf of the </a:t>
            </a:r>
            <a:r>
              <a:rPr lang="en-US" sz="1200" dirty="0" err="1" smtClean="0"/>
              <a:t>user.The</a:t>
            </a:r>
            <a:r>
              <a:rPr lang="en-US" sz="1200" dirty="0" smtClean="0"/>
              <a:t> </a:t>
            </a:r>
            <a:r>
              <a:rPr lang="en-US" sz="1200" dirty="0"/>
              <a:t>API </a:t>
            </a:r>
            <a:r>
              <a:rPr lang="en-US" sz="1200" dirty="0" smtClean="0"/>
              <a:t>offers</a:t>
            </a:r>
          </a:p>
          <a:p>
            <a:pPr algn="ctr"/>
            <a:r>
              <a:rPr lang="en-US" sz="1200" dirty="0" smtClean="0"/>
              <a:t> </a:t>
            </a:r>
            <a:r>
              <a:rPr lang="en-US" sz="1200" dirty="0"/>
              <a:t>a replacement for browser built-in or 3rd-party password stores 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15860" y="5048385"/>
            <a:ext cx="3877151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Push Notification</a:t>
            </a:r>
          </a:p>
          <a:p>
            <a:pPr algn="ctr"/>
            <a:endParaRPr lang="en-US" dirty="0"/>
          </a:p>
          <a:p>
            <a:pPr algn="ctr"/>
            <a:r>
              <a:rPr lang="en-US" sz="1400" dirty="0"/>
              <a:t>Push Messaging is the well-known re-engagement </a:t>
            </a:r>
            <a:endParaRPr lang="en-US" sz="1400" dirty="0" smtClean="0"/>
          </a:p>
          <a:p>
            <a:pPr algn="ctr"/>
            <a:r>
              <a:rPr lang="en-US" sz="1400" dirty="0" smtClean="0"/>
              <a:t>mechanism </a:t>
            </a:r>
            <a:r>
              <a:rPr lang="en-US" sz="1400" dirty="0"/>
              <a:t>from the mobile platforms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73558" y="2774345"/>
            <a:ext cx="4761753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Battery Status</a:t>
            </a:r>
          </a:p>
          <a:p>
            <a:pPr algn="ctr"/>
            <a:endParaRPr lang="en-US" dirty="0"/>
          </a:p>
          <a:p>
            <a:pPr algn="ctr"/>
            <a:r>
              <a:rPr lang="en-US" sz="1400" dirty="0"/>
              <a:t>The </a:t>
            </a:r>
            <a:r>
              <a:rPr lang="en-US" sz="1400" b="1" dirty="0"/>
              <a:t>Battery Status API</a:t>
            </a:r>
            <a:r>
              <a:rPr lang="en-US" sz="1400" dirty="0"/>
              <a:t> allows Web </a:t>
            </a:r>
            <a:r>
              <a:rPr lang="en-US" sz="1400" dirty="0" smtClean="0"/>
              <a:t>applications</a:t>
            </a:r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to get the </a:t>
            </a:r>
            <a:r>
              <a:rPr lang="en-US" sz="1400" dirty="0" smtClean="0"/>
              <a:t>information </a:t>
            </a:r>
            <a:r>
              <a:rPr lang="en-US" sz="1400" dirty="0"/>
              <a:t>about the device's power source</a:t>
            </a:r>
            <a:r>
              <a:rPr lang="en-US" sz="1400" dirty="0" smtClean="0"/>
              <a:t>,</a:t>
            </a:r>
          </a:p>
          <a:p>
            <a:pPr algn="ctr"/>
            <a:r>
              <a:rPr lang="en-US" sz="1400" dirty="0" smtClean="0"/>
              <a:t> </a:t>
            </a:r>
            <a:r>
              <a:rPr lang="en-US" sz="1400" dirty="0"/>
              <a:t>battery charge level, expected time of charging or discharging.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009978" y="2556651"/>
            <a:ext cx="3498650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dirty="0" smtClean="0"/>
              <a:t>Vibration API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Give your user the best experience </a:t>
            </a:r>
          </a:p>
          <a:p>
            <a:pPr algn="ctr"/>
            <a:r>
              <a:rPr lang="en-US" dirty="0" smtClean="0"/>
              <a:t>with progressive enhancement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62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368969" y="5101388"/>
            <a:ext cx="52778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/>
              <a:t>Installable</a:t>
            </a:r>
            <a:endParaRPr lang="en-US" sz="7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495" y="0"/>
            <a:ext cx="89355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17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683"/>
          <p:cNvSpPr/>
          <p:nvPr/>
        </p:nvSpPr>
        <p:spPr>
          <a:xfrm>
            <a:off x="4635337" y="727761"/>
            <a:ext cx="3836497" cy="52745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5" h="21528" extrusionOk="0">
                <a:moveTo>
                  <a:pt x="13441" y="9294"/>
                </a:moveTo>
                <a:lnTo>
                  <a:pt x="13441" y="9784"/>
                </a:lnTo>
                <a:lnTo>
                  <a:pt x="1344" y="9784"/>
                </a:lnTo>
                <a:lnTo>
                  <a:pt x="1344" y="9294"/>
                </a:lnTo>
                <a:cubicBezTo>
                  <a:pt x="1344" y="7028"/>
                  <a:pt x="3696" y="5163"/>
                  <a:pt x="6720" y="4919"/>
                </a:cubicBezTo>
                <a:lnTo>
                  <a:pt x="6720" y="9784"/>
                </a:lnTo>
                <a:lnTo>
                  <a:pt x="8065" y="9784"/>
                </a:lnTo>
                <a:lnTo>
                  <a:pt x="8065" y="4919"/>
                </a:lnTo>
                <a:cubicBezTo>
                  <a:pt x="11089" y="5163"/>
                  <a:pt x="13441" y="7028"/>
                  <a:pt x="13441" y="9294"/>
                </a:cubicBezTo>
                <a:moveTo>
                  <a:pt x="13441" y="16145"/>
                </a:moveTo>
                <a:cubicBezTo>
                  <a:pt x="13441" y="18578"/>
                  <a:pt x="10733" y="20549"/>
                  <a:pt x="7393" y="20549"/>
                </a:cubicBezTo>
                <a:cubicBezTo>
                  <a:pt x="4052" y="20549"/>
                  <a:pt x="1344" y="18578"/>
                  <a:pt x="1344" y="16145"/>
                </a:cubicBezTo>
                <a:lnTo>
                  <a:pt x="1344" y="10762"/>
                </a:lnTo>
                <a:lnTo>
                  <a:pt x="13441" y="10762"/>
                </a:lnTo>
                <a:cubicBezTo>
                  <a:pt x="13441" y="10762"/>
                  <a:pt x="13441" y="16145"/>
                  <a:pt x="13441" y="16145"/>
                </a:cubicBezTo>
                <a:close/>
                <a:moveTo>
                  <a:pt x="21134" y="48"/>
                </a:moveTo>
                <a:cubicBezTo>
                  <a:pt x="20801" y="-72"/>
                  <a:pt x="20436" y="41"/>
                  <a:pt x="20232" y="268"/>
                </a:cubicBezTo>
                <a:cubicBezTo>
                  <a:pt x="18723" y="1944"/>
                  <a:pt x="16716" y="3504"/>
                  <a:pt x="13069" y="2006"/>
                </a:cubicBezTo>
                <a:cubicBezTo>
                  <a:pt x="10993" y="1153"/>
                  <a:pt x="9603" y="1431"/>
                  <a:pt x="8642" y="1862"/>
                </a:cubicBezTo>
                <a:cubicBezTo>
                  <a:pt x="7655" y="2307"/>
                  <a:pt x="6969" y="3089"/>
                  <a:pt x="6778" y="3935"/>
                </a:cubicBezTo>
                <a:cubicBezTo>
                  <a:pt x="2984" y="4162"/>
                  <a:pt x="0" y="6473"/>
                  <a:pt x="0" y="9294"/>
                </a:cubicBezTo>
                <a:lnTo>
                  <a:pt x="0" y="16145"/>
                </a:lnTo>
                <a:cubicBezTo>
                  <a:pt x="0" y="19118"/>
                  <a:pt x="3310" y="21528"/>
                  <a:pt x="7393" y="21528"/>
                </a:cubicBezTo>
                <a:cubicBezTo>
                  <a:pt x="11475" y="21528"/>
                  <a:pt x="14785" y="19118"/>
                  <a:pt x="14785" y="16145"/>
                </a:cubicBezTo>
                <a:lnTo>
                  <a:pt x="14785" y="9294"/>
                </a:lnTo>
                <a:cubicBezTo>
                  <a:pt x="14785" y="6507"/>
                  <a:pt x="11875" y="4215"/>
                  <a:pt x="8146" y="3940"/>
                </a:cubicBezTo>
                <a:cubicBezTo>
                  <a:pt x="8301" y="3479"/>
                  <a:pt x="8690" y="2991"/>
                  <a:pt x="9348" y="2695"/>
                </a:cubicBezTo>
                <a:cubicBezTo>
                  <a:pt x="10308" y="2263"/>
                  <a:pt x="10946" y="2328"/>
                  <a:pt x="12468" y="2882"/>
                </a:cubicBezTo>
                <a:cubicBezTo>
                  <a:pt x="15022" y="3811"/>
                  <a:pt x="16657" y="3572"/>
                  <a:pt x="17947" y="3206"/>
                </a:cubicBezTo>
                <a:cubicBezTo>
                  <a:pt x="19526" y="2759"/>
                  <a:pt x="20650" y="1847"/>
                  <a:pt x="21434" y="705"/>
                </a:cubicBezTo>
                <a:cubicBezTo>
                  <a:pt x="21600" y="463"/>
                  <a:pt x="21466" y="170"/>
                  <a:pt x="21134" y="48"/>
                </a:cubicBezTo>
                <a:moveTo>
                  <a:pt x="7393" y="18592"/>
                </a:moveTo>
                <a:cubicBezTo>
                  <a:pt x="8134" y="18592"/>
                  <a:pt x="8737" y="18153"/>
                  <a:pt x="8737" y="17613"/>
                </a:cubicBezTo>
                <a:cubicBezTo>
                  <a:pt x="8737" y="17073"/>
                  <a:pt x="8134" y="16635"/>
                  <a:pt x="7393" y="16635"/>
                </a:cubicBezTo>
                <a:cubicBezTo>
                  <a:pt x="6650" y="16635"/>
                  <a:pt x="6048" y="17073"/>
                  <a:pt x="6048" y="17613"/>
                </a:cubicBezTo>
                <a:cubicBezTo>
                  <a:pt x="6048" y="18153"/>
                  <a:pt x="6650" y="18592"/>
                  <a:pt x="7393" y="18592"/>
                </a:cubicBezTo>
              </a:path>
            </a:pathLst>
          </a:cu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17145" tIns="17145" rIns="17145" bIns="17145" anchor="ctr"/>
          <a:lstStyle/>
          <a:p>
            <a:pPr defTabSz="205733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350"/>
          </a:p>
        </p:txBody>
      </p:sp>
      <p:cxnSp>
        <p:nvCxnSpPr>
          <p:cNvPr id="10" name="Straight Connector 9"/>
          <p:cNvCxnSpPr/>
          <p:nvPr/>
        </p:nvCxnSpPr>
        <p:spPr>
          <a:xfrm>
            <a:off x="5739696" y="3631608"/>
            <a:ext cx="536955" cy="0"/>
          </a:xfrm>
          <a:prstGeom prst="line">
            <a:avLst/>
          </a:prstGeom>
          <a:ln w="57150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36537" y="2656063"/>
            <a:ext cx="3928640" cy="6741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781" b="1" spc="360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EVEN MORE</a:t>
            </a:r>
            <a:r>
              <a:rPr lang="mr-IN" sz="3781" b="1" spc="360" dirty="0" smtClean="0">
                <a:solidFill>
                  <a:schemeClr val="tx2"/>
                </a:solidFill>
                <a:latin typeface="Lato Black" charset="0"/>
                <a:ea typeface="Lato Black" charset="0"/>
                <a:cs typeface="Lato Black" charset="0"/>
              </a:rPr>
              <a:t>…</a:t>
            </a:r>
            <a:endParaRPr lang="en-US" sz="3781" b="1" spc="360" dirty="0">
              <a:solidFill>
                <a:schemeClr val="tx2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0113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>
        <p14:doors dir="ver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-381000"/>
            <a:ext cx="12192000" cy="7620000"/>
          </a:xfrm>
          <a:prstGeom prst="rect">
            <a:avLst/>
          </a:prstGeom>
          <a:gradFill flip="none" rotWithShape="1">
            <a:gsLst>
              <a:gs pos="0">
                <a:srgbClr val="00EFBF">
                  <a:alpha val="79000"/>
                </a:srgbClr>
              </a:gs>
              <a:gs pos="83000">
                <a:srgbClr val="3B1F4D">
                  <a:alpha val="80000"/>
                </a:srgb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64">
              <a:latin typeface="Lato Light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5272817" y="3756957"/>
            <a:ext cx="1663810" cy="857778"/>
          </a:xfrm>
          <a:prstGeom prst="rect">
            <a:avLst/>
          </a:prstGeom>
        </p:spPr>
        <p:txBody>
          <a:bodyPr vert="horz" wrap="none" lIns="97896" tIns="48948" rIns="97896" bIns="48948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19"/>
              </a:lnSpc>
            </a:pPr>
            <a:r>
              <a:rPr lang="en-US" sz="1080" spc="135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See You Next </a:t>
            </a:r>
            <a:r>
              <a:rPr lang="en-US" sz="1080" spc="135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Time</a:t>
            </a:r>
          </a:p>
          <a:p>
            <a:pPr>
              <a:lnSpc>
                <a:spcPts val="1819"/>
              </a:lnSpc>
            </a:pPr>
            <a:endParaRPr lang="en-US" sz="1080" spc="135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  <a:p>
            <a:pPr>
              <a:lnSpc>
                <a:spcPts val="1819"/>
              </a:lnSpc>
            </a:pPr>
            <a:r>
              <a:rPr lang="en-US" sz="1080" spc="135" smtClean="0">
                <a:solidFill>
                  <a:schemeClr val="bg1"/>
                </a:solidFill>
                <a:latin typeface="Lato" charset="0"/>
                <a:ea typeface="Lato" charset="0"/>
                <a:cs typeface="Lato" charset="0"/>
              </a:rPr>
              <a:t>MAJID HAJIAN  </a:t>
            </a:r>
            <a:endParaRPr lang="en-US" sz="1080" spc="135">
              <a:solidFill>
                <a:schemeClr val="bg1"/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03762" y="2823058"/>
            <a:ext cx="5001690" cy="1062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302" b="1" smtClean="0">
                <a:solidFill>
                  <a:schemeClr val="bg1"/>
                </a:solidFill>
                <a:latin typeface="Lato Bold" charset="0"/>
                <a:ea typeface="Lato Bold" charset="0"/>
                <a:cs typeface="Lato Bold" charset="0"/>
              </a:rPr>
              <a:t>THANK YOU</a:t>
            </a:r>
            <a:endParaRPr lang="en-US" sz="6302" b="1">
              <a:solidFill>
                <a:schemeClr val="bg1"/>
              </a:solidFill>
              <a:latin typeface="Lato Bold" charset="0"/>
              <a:ea typeface="Lato Bold" charset="0"/>
              <a:cs typeface="Lato Bold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4031789" y="2229374"/>
            <a:ext cx="4157038" cy="2419330"/>
            <a:chOff x="1558925" y="4192858"/>
            <a:chExt cx="9235455" cy="5374888"/>
          </a:xfrm>
        </p:grpSpPr>
        <p:cxnSp>
          <p:nvCxnSpPr>
            <p:cNvPr id="14" name="Straight Connector 13"/>
            <p:cNvCxnSpPr/>
            <p:nvPr/>
          </p:nvCxnSpPr>
          <p:spPr>
            <a:xfrm>
              <a:off x="1558925" y="9567746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1558925" y="4192858"/>
              <a:ext cx="923545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Shape 2872"/>
          <p:cNvSpPr/>
          <p:nvPr/>
        </p:nvSpPr>
        <p:spPr>
          <a:xfrm>
            <a:off x="4732553" y="5468958"/>
            <a:ext cx="851818" cy="8518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9636"/>
                </a:moveTo>
                <a:cubicBezTo>
                  <a:pt x="20618" y="20179"/>
                  <a:pt x="20178" y="20618"/>
                  <a:pt x="19636" y="20618"/>
                </a:cubicBezTo>
                <a:lnTo>
                  <a:pt x="1964" y="20618"/>
                </a:lnTo>
                <a:cubicBezTo>
                  <a:pt x="1422" y="20618"/>
                  <a:pt x="982" y="20179"/>
                  <a:pt x="982" y="19636"/>
                </a:cubicBezTo>
                <a:lnTo>
                  <a:pt x="982" y="1964"/>
                </a:lnTo>
                <a:cubicBezTo>
                  <a:pt x="982" y="1422"/>
                  <a:pt x="1422" y="982"/>
                  <a:pt x="1964" y="982"/>
                </a:cubicBezTo>
                <a:lnTo>
                  <a:pt x="19636" y="982"/>
                </a:lnTo>
                <a:cubicBezTo>
                  <a:pt x="20178" y="982"/>
                  <a:pt x="20618" y="1422"/>
                  <a:pt x="20618" y="1964"/>
                </a:cubicBezTo>
                <a:cubicBezTo>
                  <a:pt x="20618" y="1964"/>
                  <a:pt x="20618" y="19636"/>
                  <a:pt x="20618" y="19636"/>
                </a:cubicBezTo>
                <a:close/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20721" y="0"/>
                  <a:pt x="19636" y="0"/>
                </a:cubicBezTo>
                <a:moveTo>
                  <a:pt x="15929" y="7018"/>
                </a:moveTo>
                <a:cubicBezTo>
                  <a:pt x="15540" y="7246"/>
                  <a:pt x="15108" y="7411"/>
                  <a:pt x="14650" y="7499"/>
                </a:cubicBezTo>
                <a:cubicBezTo>
                  <a:pt x="14282" y="7114"/>
                  <a:pt x="13759" y="6874"/>
                  <a:pt x="13180" y="6874"/>
                </a:cubicBezTo>
                <a:cubicBezTo>
                  <a:pt x="12067" y="6874"/>
                  <a:pt x="11165" y="7762"/>
                  <a:pt x="11165" y="8856"/>
                </a:cubicBezTo>
                <a:cubicBezTo>
                  <a:pt x="11165" y="9011"/>
                  <a:pt x="11183" y="9162"/>
                  <a:pt x="11217" y="9308"/>
                </a:cubicBezTo>
                <a:cubicBezTo>
                  <a:pt x="9543" y="9225"/>
                  <a:pt x="8059" y="8436"/>
                  <a:pt x="7066" y="7236"/>
                </a:cubicBezTo>
                <a:cubicBezTo>
                  <a:pt x="6892" y="7529"/>
                  <a:pt x="6793" y="7870"/>
                  <a:pt x="6793" y="8233"/>
                </a:cubicBezTo>
                <a:cubicBezTo>
                  <a:pt x="6793" y="8921"/>
                  <a:pt x="7148" y="9528"/>
                  <a:pt x="7689" y="9883"/>
                </a:cubicBezTo>
                <a:cubicBezTo>
                  <a:pt x="7359" y="9873"/>
                  <a:pt x="7048" y="9784"/>
                  <a:pt x="6777" y="9635"/>
                </a:cubicBezTo>
                <a:cubicBezTo>
                  <a:pt x="6776" y="9644"/>
                  <a:pt x="6776" y="9652"/>
                  <a:pt x="6776" y="9660"/>
                </a:cubicBezTo>
                <a:cubicBezTo>
                  <a:pt x="6776" y="10621"/>
                  <a:pt x="7471" y="11422"/>
                  <a:pt x="8392" y="11604"/>
                </a:cubicBezTo>
                <a:cubicBezTo>
                  <a:pt x="8223" y="11650"/>
                  <a:pt x="8045" y="11673"/>
                  <a:pt x="7861" y="11673"/>
                </a:cubicBezTo>
                <a:cubicBezTo>
                  <a:pt x="7732" y="11673"/>
                  <a:pt x="7606" y="11661"/>
                  <a:pt x="7483" y="11638"/>
                </a:cubicBezTo>
                <a:cubicBezTo>
                  <a:pt x="7739" y="12426"/>
                  <a:pt x="8482" y="12999"/>
                  <a:pt x="9364" y="13015"/>
                </a:cubicBezTo>
                <a:cubicBezTo>
                  <a:pt x="8674" y="13547"/>
                  <a:pt x="7806" y="13863"/>
                  <a:pt x="6862" y="13863"/>
                </a:cubicBezTo>
                <a:cubicBezTo>
                  <a:pt x="6699" y="13863"/>
                  <a:pt x="6539" y="13855"/>
                  <a:pt x="6382" y="13837"/>
                </a:cubicBezTo>
                <a:cubicBezTo>
                  <a:pt x="7273" y="14398"/>
                  <a:pt x="8332" y="14727"/>
                  <a:pt x="9470" y="14727"/>
                </a:cubicBezTo>
                <a:cubicBezTo>
                  <a:pt x="13174" y="14727"/>
                  <a:pt x="15200" y="11706"/>
                  <a:pt x="15200" y="9086"/>
                </a:cubicBezTo>
                <a:cubicBezTo>
                  <a:pt x="15200" y="9000"/>
                  <a:pt x="15199" y="8914"/>
                  <a:pt x="15195" y="8829"/>
                </a:cubicBezTo>
                <a:cubicBezTo>
                  <a:pt x="15588" y="8550"/>
                  <a:pt x="15930" y="8201"/>
                  <a:pt x="16200" y="7804"/>
                </a:cubicBezTo>
                <a:cubicBezTo>
                  <a:pt x="15839" y="7960"/>
                  <a:pt x="15451" y="8067"/>
                  <a:pt x="15043" y="8115"/>
                </a:cubicBezTo>
                <a:cubicBezTo>
                  <a:pt x="15459" y="7870"/>
                  <a:pt x="15778" y="7482"/>
                  <a:pt x="15929" y="7018"/>
                </a:cubicBezTo>
              </a:path>
            </a:pathLst>
          </a:custGeom>
          <a:solidFill>
            <a:schemeClr val="accent5"/>
          </a:solidFill>
          <a:ln w="12700">
            <a:miter lim="400000"/>
          </a:ln>
        </p:spPr>
        <p:txBody>
          <a:bodyPr lIns="28575" tIns="28575" rIns="28575" bIns="28575" anchor="ctr"/>
          <a:lstStyle/>
          <a:p>
            <a:pPr defTabSz="342889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2250"/>
          </a:p>
        </p:txBody>
      </p:sp>
      <p:sp>
        <p:nvSpPr>
          <p:cNvPr id="15" name="TextBox 14"/>
          <p:cNvSpPr txBox="1"/>
          <p:nvPr/>
        </p:nvSpPr>
        <p:spPr>
          <a:xfrm>
            <a:off x="5778387" y="5702069"/>
            <a:ext cx="1518365" cy="41562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2101" b="1" smtClean="0">
                <a:solidFill>
                  <a:schemeClr val="bg1"/>
                </a:solidFill>
                <a:latin typeface="Lato Black" charset="0"/>
                <a:ea typeface="Lato Black" charset="0"/>
                <a:cs typeface="Lato Black" charset="0"/>
              </a:rPr>
              <a:t>@mhadaily</a:t>
            </a:r>
            <a:endParaRPr lang="en-US" sz="2101" b="1">
              <a:solidFill>
                <a:schemeClr val="bg1"/>
              </a:solidFill>
              <a:latin typeface="Lato Black" charset="0"/>
              <a:ea typeface="Lato Black" charset="0"/>
              <a:cs typeface="Lato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5126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/>
      <p:bldP spid="13" grpId="0" animBg="1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327" y="1363580"/>
            <a:ext cx="8300636" cy="36501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730943" y="2887682"/>
            <a:ext cx="1020277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chemeClr val="tx2"/>
                </a:solidFill>
                <a:latin typeface="Operator Mono" charset="0"/>
              </a:rPr>
              <a:t>deferredPrompt</a:t>
            </a:r>
            <a:r>
              <a:rPr lang="en-US" sz="2800" dirty="0">
                <a:solidFill>
                  <a:schemeClr val="tx2"/>
                </a:solidFill>
                <a:latin typeface="Operator Mono" charset="0"/>
              </a:rPr>
              <a:t>(event) {</a:t>
            </a:r>
          </a:p>
          <a:p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	</a:t>
            </a:r>
            <a:r>
              <a:rPr lang="en-US" sz="2800" dirty="0" err="1" smtClean="0">
                <a:solidFill>
                  <a:schemeClr val="tx2"/>
                </a:solidFill>
                <a:latin typeface="Operator Mono" charset="0"/>
              </a:rPr>
              <a:t>event.preventDefault</a:t>
            </a:r>
            <a:r>
              <a:rPr lang="en-US" sz="2800" dirty="0">
                <a:solidFill>
                  <a:schemeClr val="tx2"/>
                </a:solidFill>
                <a:latin typeface="Operator Mono" charset="0"/>
              </a:rPr>
              <a:t>();</a:t>
            </a:r>
          </a:p>
          <a:p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	</a:t>
            </a:r>
            <a:r>
              <a:rPr lang="en-US" sz="2800" dirty="0" err="1" smtClean="0">
                <a:solidFill>
                  <a:schemeClr val="tx2"/>
                </a:solidFill>
                <a:latin typeface="Operator Mono" charset="0"/>
              </a:rPr>
              <a:t>this.deferredPromptEvent</a:t>
            </a:r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 </a:t>
            </a:r>
            <a:r>
              <a:rPr lang="en-US" sz="2800" dirty="0">
                <a:solidFill>
                  <a:schemeClr val="tx2"/>
                </a:solidFill>
                <a:latin typeface="Operator Mono" charset="0"/>
              </a:rPr>
              <a:t>= event;</a:t>
            </a:r>
          </a:p>
          <a:p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	return </a:t>
            </a:r>
            <a:r>
              <a:rPr lang="en-US" sz="2800" dirty="0">
                <a:solidFill>
                  <a:schemeClr val="tx2"/>
                </a:solidFill>
                <a:latin typeface="Operator Mono" charset="0"/>
              </a:rPr>
              <a:t>false;</a:t>
            </a:r>
          </a:p>
          <a:p>
            <a:r>
              <a:rPr lang="en-US" sz="2800" dirty="0" smtClean="0">
                <a:solidFill>
                  <a:schemeClr val="tx2"/>
                </a:solidFill>
                <a:latin typeface="Operator Mono" charset="0"/>
              </a:rPr>
              <a:t>}</a:t>
            </a:r>
            <a:endParaRPr lang="en-US" sz="2800" dirty="0">
              <a:solidFill>
                <a:schemeClr val="tx2"/>
              </a:solidFill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935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3" y="994611"/>
            <a:ext cx="8300636" cy="36501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730943" y="2887682"/>
            <a:ext cx="1020277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solidFill>
                  <a:srgbClr val="DCDCAA"/>
                </a:solidFill>
                <a:latin typeface="Operator Mono" charset="0"/>
              </a:rPr>
              <a:t>deferredPrompt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) {</a:t>
            </a:r>
          </a:p>
          <a:p>
            <a:r>
              <a:rPr lang="en-US" sz="2800" dirty="0" smtClean="0">
                <a:solidFill>
                  <a:srgbClr val="9CDCFE"/>
                </a:solidFill>
                <a:latin typeface="Operator Mono" charset="0"/>
              </a:rPr>
              <a:t>	</a:t>
            </a:r>
            <a:r>
              <a:rPr lang="en-US" sz="2800" dirty="0" err="1" smtClean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8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 err="1" smtClean="0">
                <a:solidFill>
                  <a:srgbClr val="DCDCAA"/>
                </a:solidFill>
                <a:latin typeface="Operator Mono" charset="0"/>
              </a:rPr>
              <a:t>preventDefault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();</a:t>
            </a:r>
          </a:p>
          <a:p>
            <a:r>
              <a:rPr lang="en-US" sz="2800" dirty="0" smtClean="0">
                <a:latin typeface="Operator Mono" charset="0"/>
              </a:rPr>
              <a:t>	</a:t>
            </a:r>
            <a:r>
              <a:rPr lang="en-US" sz="2800" dirty="0" err="1" smtClean="0">
                <a:latin typeface="Operator Mono" charset="0"/>
              </a:rPr>
              <a:t>this.deferredPromptEvent</a:t>
            </a:r>
            <a:r>
              <a:rPr lang="en-US" sz="2800" dirty="0" smtClean="0">
                <a:latin typeface="Operator Mono" charset="0"/>
              </a:rPr>
              <a:t> </a:t>
            </a:r>
            <a:r>
              <a:rPr lang="en-US" sz="2800" dirty="0">
                <a:latin typeface="Operator Mono" charset="0"/>
              </a:rPr>
              <a:t>= event;</a:t>
            </a:r>
          </a:p>
          <a:p>
            <a:r>
              <a:rPr lang="en-US" sz="2800" dirty="0" smtClean="0">
                <a:solidFill>
                  <a:srgbClr val="C586C0"/>
                </a:solidFill>
                <a:latin typeface="Operator Mono" charset="0"/>
              </a:rPr>
              <a:t>	return</a:t>
            </a:r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800" dirty="0">
                <a:solidFill>
                  <a:srgbClr val="569CD6"/>
                </a:solidFill>
                <a:latin typeface="Operator Mono" charset="0"/>
              </a:rPr>
              <a:t>false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}</a:t>
            </a:r>
            <a:endParaRPr lang="en-US" sz="2800" dirty="0">
              <a:solidFill>
                <a:srgbClr val="D4D4D4"/>
              </a:solidFill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7961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E1E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556948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0943" y="994611"/>
            <a:ext cx="8300636" cy="365012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3730943" y="2887682"/>
            <a:ext cx="1020277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err="1">
                <a:latin typeface="Operator Mono" charset="0"/>
              </a:rPr>
              <a:t>deferredPrompt</a:t>
            </a:r>
            <a:r>
              <a:rPr lang="en-US" sz="2800" dirty="0">
                <a:latin typeface="Operator Mono" charset="0"/>
              </a:rPr>
              <a:t>(event) {</a:t>
            </a:r>
          </a:p>
          <a:p>
            <a:r>
              <a:rPr lang="en-US" sz="2800" dirty="0" smtClean="0">
                <a:latin typeface="Operator Mono" charset="0"/>
              </a:rPr>
              <a:t>	</a:t>
            </a:r>
            <a:r>
              <a:rPr lang="en-US" sz="2800" dirty="0" err="1" smtClean="0">
                <a:latin typeface="Operator Mono" charset="0"/>
              </a:rPr>
              <a:t>event.preventDefault</a:t>
            </a:r>
            <a:r>
              <a:rPr lang="en-US" sz="2800" dirty="0">
                <a:latin typeface="Operator Mono" charset="0"/>
              </a:rPr>
              <a:t>();</a:t>
            </a:r>
          </a:p>
          <a:p>
            <a:r>
              <a:rPr lang="en-US" sz="2800" dirty="0" smtClean="0">
                <a:solidFill>
                  <a:srgbClr val="569CD6"/>
                </a:solidFill>
                <a:latin typeface="Operator Mono" charset="0"/>
              </a:rPr>
              <a:t>	</a:t>
            </a:r>
            <a:r>
              <a:rPr lang="en-US" sz="2800" dirty="0" err="1" smtClean="0">
                <a:solidFill>
                  <a:srgbClr val="569CD6"/>
                </a:solidFill>
                <a:latin typeface="Operator Mono" charset="0"/>
              </a:rPr>
              <a:t>this</a:t>
            </a:r>
            <a:r>
              <a:rPr lang="en-US" sz="2800" dirty="0" err="1" smtClean="0">
                <a:solidFill>
                  <a:srgbClr val="D4D4D4"/>
                </a:solidFill>
                <a:latin typeface="Operator Mono" charset="0"/>
              </a:rPr>
              <a:t>.</a:t>
            </a:r>
            <a:r>
              <a:rPr lang="en-US" sz="2800" dirty="0" err="1" smtClean="0">
                <a:solidFill>
                  <a:srgbClr val="9CDCFE"/>
                </a:solidFill>
                <a:latin typeface="Operator Mono" charset="0"/>
              </a:rPr>
              <a:t>deferredPromptEvent</a:t>
            </a:r>
            <a:r>
              <a:rPr lang="en-US" sz="2800" dirty="0" smtClean="0">
                <a:solidFill>
                  <a:srgbClr val="D4D4D4"/>
                </a:solidFill>
                <a:latin typeface="Operator Mono" charset="0"/>
              </a:rPr>
              <a:t> 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= </a:t>
            </a:r>
            <a:r>
              <a:rPr lang="en-US" sz="2800" dirty="0">
                <a:solidFill>
                  <a:srgbClr val="9CDCFE"/>
                </a:solidFill>
                <a:latin typeface="Operator Mono" charset="0"/>
              </a:rPr>
              <a:t>event</a:t>
            </a:r>
            <a:r>
              <a:rPr lang="en-US" sz="2800" dirty="0">
                <a:solidFill>
                  <a:srgbClr val="D4D4D4"/>
                </a:solidFill>
                <a:latin typeface="Operator Mono" charset="0"/>
              </a:rPr>
              <a:t>;</a:t>
            </a:r>
          </a:p>
          <a:p>
            <a:r>
              <a:rPr lang="en-US" sz="2800" dirty="0" smtClean="0">
                <a:solidFill>
                  <a:srgbClr val="C586C0"/>
                </a:solidFill>
                <a:latin typeface="Operator Mono" charset="0"/>
              </a:rPr>
              <a:t>	</a:t>
            </a:r>
            <a:r>
              <a:rPr lang="en-US" sz="2800" dirty="0" smtClean="0">
                <a:latin typeface="Operator Mono" charset="0"/>
              </a:rPr>
              <a:t>return </a:t>
            </a:r>
            <a:r>
              <a:rPr lang="en-US" sz="2800" dirty="0">
                <a:latin typeface="Operator Mono" charset="0"/>
              </a:rPr>
              <a:t>false;</a:t>
            </a:r>
          </a:p>
          <a:p>
            <a:r>
              <a:rPr lang="en-US" sz="2800" dirty="0" smtClean="0">
                <a:latin typeface="Operator Mono" charset="0"/>
              </a:rPr>
              <a:t>}</a:t>
            </a:r>
            <a:endParaRPr lang="en-US" sz="2800" dirty="0">
              <a:latin typeface="Operator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75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Motagua - Lime - Light">
      <a:dk1>
        <a:srgbClr val="7E7E7E"/>
      </a:dk1>
      <a:lt1>
        <a:sysClr val="window" lastClr="FFFFFF"/>
      </a:lt1>
      <a:dk2>
        <a:srgbClr val="888888"/>
      </a:dk2>
      <a:lt2>
        <a:srgbClr val="FFFFFF"/>
      </a:lt2>
      <a:accent1>
        <a:srgbClr val="839D4C"/>
      </a:accent1>
      <a:accent2>
        <a:srgbClr val="92B155"/>
      </a:accent2>
      <a:accent3>
        <a:srgbClr val="A4C167"/>
      </a:accent3>
      <a:accent4>
        <a:srgbClr val="ACC47E"/>
      </a:accent4>
      <a:accent5>
        <a:srgbClr val="C6D8A2"/>
      </a:accent5>
      <a:accent6>
        <a:srgbClr val="D4E2BB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1854</TotalTime>
  <Words>1973</Words>
  <Application>Microsoft Macintosh PowerPoint</Application>
  <PresentationFormat>Widescreen</PresentationFormat>
  <Paragraphs>649</Paragraphs>
  <Slides>61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72" baseType="lpstr">
      <vt:lpstr>Calibri</vt:lpstr>
      <vt:lpstr>Calibri Light</vt:lpstr>
      <vt:lpstr>Gill Sans</vt:lpstr>
      <vt:lpstr>Lato</vt:lpstr>
      <vt:lpstr>Lato Black</vt:lpstr>
      <vt:lpstr>Lato Bold</vt:lpstr>
      <vt:lpstr>Lato Light</vt:lpstr>
      <vt:lpstr>Open Sans Light</vt:lpstr>
      <vt:lpstr>Operator Mono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Majid Hajian</dc:creator>
  <cp:lastModifiedBy>Majid Hajian</cp:lastModifiedBy>
  <cp:revision>356</cp:revision>
  <dcterms:created xsi:type="dcterms:W3CDTF">2018-01-23T17:18:06Z</dcterms:created>
  <dcterms:modified xsi:type="dcterms:W3CDTF">2018-02-28T21:34:57Z</dcterms:modified>
</cp:coreProperties>
</file>

<file path=docProps/thumbnail.jpeg>
</file>